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69" r:id="rId2"/>
    <p:sldId id="272" r:id="rId3"/>
    <p:sldId id="286" r:id="rId4"/>
    <p:sldId id="292" r:id="rId5"/>
    <p:sldId id="293" r:id="rId6"/>
    <p:sldId id="276" r:id="rId7"/>
    <p:sldId id="285" r:id="rId8"/>
    <p:sldId id="294" r:id="rId9"/>
    <p:sldId id="313" r:id="rId10"/>
    <p:sldId id="289" r:id="rId11"/>
    <p:sldId id="303" r:id="rId12"/>
    <p:sldId id="290" r:id="rId13"/>
    <p:sldId id="291" r:id="rId14"/>
  </p:sldIdLst>
  <p:sldSz cx="7542213" cy="106807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2"/>
    <p:restoredTop sz="91529"/>
  </p:normalViewPr>
  <p:slideViewPr>
    <p:cSldViewPr snapToGrid="0" snapToObjects="1">
      <p:cViewPr>
        <p:scale>
          <a:sx n="93" d="100"/>
          <a:sy n="93" d="100"/>
        </p:scale>
        <p:origin x="2088" y="-25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1ED42-2FB8-8049-9A62-B02754433FF3}" type="datetimeFigureOut">
              <a:rPr lang="fr-FR" smtClean="0"/>
              <a:t>13/10/2023</a:t>
            </a:fld>
            <a:endParaRPr lang="fr-FR" dirty="0"/>
          </a:p>
        </p:txBody>
      </p:sp>
      <p:sp>
        <p:nvSpPr>
          <p:cNvPr id="4" name="Espace réservé de l’image des diapositives 3"/>
          <p:cNvSpPr>
            <a:spLocks noGrp="1" noRot="1" noChangeAspect="1"/>
          </p:cNvSpPr>
          <p:nvPr>
            <p:ph type="sldImg" idx="2"/>
          </p:nvPr>
        </p:nvSpPr>
        <p:spPr>
          <a:xfrm>
            <a:off x="2339975" y="1143000"/>
            <a:ext cx="217805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AE0D5-78B5-894C-995B-8203BD4E31BF}" type="slidenum">
              <a:rPr lang="fr-FR" smtClean="0"/>
              <a:t>‹N°›</a:t>
            </a:fld>
            <a:endParaRPr lang="fr-FR" dirty="0"/>
          </a:p>
        </p:txBody>
      </p:sp>
    </p:spTree>
    <p:extLst>
      <p:ext uri="{BB962C8B-B14F-4D97-AF65-F5344CB8AC3E}">
        <p14:creationId xmlns:p14="http://schemas.microsoft.com/office/powerpoint/2010/main" val="1748528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3AE0D5-78B5-894C-995B-8203BD4E31BF}" type="slidenum">
              <a:rPr lang="fr-FR" smtClean="0"/>
              <a:t>2</a:t>
            </a:fld>
            <a:endParaRPr lang="fr-FR" dirty="0"/>
          </a:p>
        </p:txBody>
      </p:sp>
    </p:spTree>
    <p:extLst>
      <p:ext uri="{BB962C8B-B14F-4D97-AF65-F5344CB8AC3E}">
        <p14:creationId xmlns:p14="http://schemas.microsoft.com/office/powerpoint/2010/main" val="95190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3AE0D5-78B5-894C-995B-8203BD4E31BF}" type="slidenum">
              <a:rPr lang="fr-FR" smtClean="0"/>
              <a:t>3</a:t>
            </a:fld>
            <a:endParaRPr lang="fr-FR" dirty="0"/>
          </a:p>
        </p:txBody>
      </p:sp>
    </p:spTree>
    <p:extLst>
      <p:ext uri="{BB962C8B-B14F-4D97-AF65-F5344CB8AC3E}">
        <p14:creationId xmlns:p14="http://schemas.microsoft.com/office/powerpoint/2010/main" val="21233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3AE0D5-78B5-894C-995B-8203BD4E31BF}" type="slidenum">
              <a:rPr lang="fr-FR" smtClean="0"/>
              <a:t>8</a:t>
            </a:fld>
            <a:endParaRPr lang="fr-FR" dirty="0"/>
          </a:p>
        </p:txBody>
      </p:sp>
    </p:spTree>
    <p:extLst>
      <p:ext uri="{BB962C8B-B14F-4D97-AF65-F5344CB8AC3E}">
        <p14:creationId xmlns:p14="http://schemas.microsoft.com/office/powerpoint/2010/main" val="138464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3AE0D5-78B5-894C-995B-8203BD4E31BF}" type="slidenum">
              <a:rPr lang="fr-FR" smtClean="0"/>
              <a:t>11</a:t>
            </a:fld>
            <a:endParaRPr lang="fr-FR" dirty="0"/>
          </a:p>
        </p:txBody>
      </p:sp>
    </p:spTree>
    <p:extLst>
      <p:ext uri="{BB962C8B-B14F-4D97-AF65-F5344CB8AC3E}">
        <p14:creationId xmlns:p14="http://schemas.microsoft.com/office/powerpoint/2010/main" val="65934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3AE0D5-78B5-894C-995B-8203BD4E31BF}" type="slidenum">
              <a:rPr lang="fr-FR" smtClean="0"/>
              <a:t>12</a:t>
            </a:fld>
            <a:endParaRPr lang="fr-FR" dirty="0"/>
          </a:p>
        </p:txBody>
      </p:sp>
    </p:spTree>
    <p:extLst>
      <p:ext uri="{BB962C8B-B14F-4D97-AF65-F5344CB8AC3E}">
        <p14:creationId xmlns:p14="http://schemas.microsoft.com/office/powerpoint/2010/main" val="122595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5666" y="1747976"/>
            <a:ext cx="6410881" cy="3718466"/>
          </a:xfrm>
        </p:spPr>
        <p:txBody>
          <a:bodyPr anchor="b"/>
          <a:lstStyle>
            <a:lvl1pPr algn="ctr">
              <a:defRPr sz="4949"/>
            </a:lvl1pPr>
          </a:lstStyle>
          <a:p>
            <a:r>
              <a:rPr lang="fr-FR"/>
              <a:t>Cliquez et modifiez le titre</a:t>
            </a:r>
            <a:endParaRPr lang="en-US" dirty="0"/>
          </a:p>
        </p:txBody>
      </p:sp>
      <p:sp>
        <p:nvSpPr>
          <p:cNvPr id="3" name="Subtitle 2"/>
          <p:cNvSpPr>
            <a:spLocks noGrp="1"/>
          </p:cNvSpPr>
          <p:nvPr>
            <p:ph type="subTitle" idx="1"/>
          </p:nvPr>
        </p:nvSpPr>
        <p:spPr>
          <a:xfrm>
            <a:off x="942777" y="5609841"/>
            <a:ext cx="5656660" cy="2578696"/>
          </a:xfrm>
        </p:spPr>
        <p:txBody>
          <a:bodyPr/>
          <a:lstStyle>
            <a:lvl1pPr marL="0" indent="0" algn="ctr">
              <a:buNone/>
              <a:defRPr sz="1980"/>
            </a:lvl1pPr>
            <a:lvl2pPr marL="377099" indent="0" algn="ctr">
              <a:buNone/>
              <a:defRPr sz="1650"/>
            </a:lvl2pPr>
            <a:lvl3pPr marL="754197" indent="0" algn="ctr">
              <a:buNone/>
              <a:defRPr sz="1485"/>
            </a:lvl3pPr>
            <a:lvl4pPr marL="1131296" indent="0" algn="ctr">
              <a:buNone/>
              <a:defRPr sz="1320"/>
            </a:lvl4pPr>
            <a:lvl5pPr marL="1508394" indent="0" algn="ctr">
              <a:buNone/>
              <a:defRPr sz="1320"/>
            </a:lvl5pPr>
            <a:lvl6pPr marL="1885493" indent="0" algn="ctr">
              <a:buNone/>
              <a:defRPr sz="1320"/>
            </a:lvl6pPr>
            <a:lvl7pPr marL="2262591" indent="0" algn="ctr">
              <a:buNone/>
              <a:defRPr sz="1320"/>
            </a:lvl7pPr>
            <a:lvl8pPr marL="2639690" indent="0" algn="ctr">
              <a:buNone/>
              <a:defRPr sz="1320"/>
            </a:lvl8pPr>
            <a:lvl9pPr marL="3016788" indent="0" algn="ctr">
              <a:buNone/>
              <a:defRPr sz="132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B7A1B84F-F275-3040-829B-894BADEC92AF}" type="datetimeFigureOut">
              <a:rPr lang="fr-FR" smtClean="0"/>
              <a:t>13/10/2023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C9AA85A-776D-494A-9150-DE0A15FDD758}" type="slidenum">
              <a:rPr lang="fr-FR" smtClean="0"/>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A1B84F-F275-3040-829B-894BADEC92AF}" type="datetimeFigureOut">
              <a:rPr lang="fr-FR" smtClean="0"/>
              <a:t>13/10/2023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C9AA85A-776D-494A-9150-DE0A15FDD758}"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7396" y="568648"/>
            <a:ext cx="1626290" cy="905140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518528" y="568648"/>
            <a:ext cx="4784591" cy="9051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A1B84F-F275-3040-829B-894BADEC92AF}" type="datetimeFigureOut">
              <a:rPr lang="fr-FR" smtClean="0"/>
              <a:t>13/10/2023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C9AA85A-776D-494A-9150-DE0A15FDD758}"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A1B84F-F275-3040-829B-894BADEC92AF}" type="datetimeFigureOut">
              <a:rPr lang="fr-FR" smtClean="0"/>
              <a:t>13/10/2023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C9AA85A-776D-494A-9150-DE0A15FDD758}"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4599" y="2662761"/>
            <a:ext cx="6505159" cy="4442874"/>
          </a:xfrm>
        </p:spPr>
        <p:txBody>
          <a:bodyPr anchor="b"/>
          <a:lstStyle>
            <a:lvl1pPr>
              <a:defRPr sz="4949"/>
            </a:lvl1pPr>
          </a:lstStyle>
          <a:p>
            <a:r>
              <a:rPr lang="fr-FR"/>
              <a:t>Cliquez et modifiez le titre</a:t>
            </a:r>
            <a:endParaRPr lang="en-US" dirty="0"/>
          </a:p>
        </p:txBody>
      </p:sp>
      <p:sp>
        <p:nvSpPr>
          <p:cNvPr id="3" name="Text Placeholder 2"/>
          <p:cNvSpPr>
            <a:spLocks noGrp="1"/>
          </p:cNvSpPr>
          <p:nvPr>
            <p:ph type="body" idx="1"/>
          </p:nvPr>
        </p:nvSpPr>
        <p:spPr>
          <a:xfrm>
            <a:off x="514599" y="7147666"/>
            <a:ext cx="6505159" cy="2336402"/>
          </a:xfrm>
        </p:spPr>
        <p:txBody>
          <a:bodyPr/>
          <a:lstStyle>
            <a:lvl1pPr marL="0" indent="0">
              <a:buNone/>
              <a:defRPr sz="1980">
                <a:solidFill>
                  <a:schemeClr val="tx1"/>
                </a:solidFill>
              </a:defRPr>
            </a:lvl1pPr>
            <a:lvl2pPr marL="377099" indent="0">
              <a:buNone/>
              <a:defRPr sz="1650">
                <a:solidFill>
                  <a:schemeClr val="tx1">
                    <a:tint val="75000"/>
                  </a:schemeClr>
                </a:solidFill>
              </a:defRPr>
            </a:lvl2pPr>
            <a:lvl3pPr marL="754197" indent="0">
              <a:buNone/>
              <a:defRPr sz="1485">
                <a:solidFill>
                  <a:schemeClr val="tx1">
                    <a:tint val="75000"/>
                  </a:schemeClr>
                </a:solidFill>
              </a:defRPr>
            </a:lvl3pPr>
            <a:lvl4pPr marL="1131296" indent="0">
              <a:buNone/>
              <a:defRPr sz="1320">
                <a:solidFill>
                  <a:schemeClr val="tx1">
                    <a:tint val="75000"/>
                  </a:schemeClr>
                </a:solidFill>
              </a:defRPr>
            </a:lvl4pPr>
            <a:lvl5pPr marL="1508394" indent="0">
              <a:buNone/>
              <a:defRPr sz="1320">
                <a:solidFill>
                  <a:schemeClr val="tx1">
                    <a:tint val="75000"/>
                  </a:schemeClr>
                </a:solidFill>
              </a:defRPr>
            </a:lvl5pPr>
            <a:lvl6pPr marL="1885493" indent="0">
              <a:buNone/>
              <a:defRPr sz="1320">
                <a:solidFill>
                  <a:schemeClr val="tx1">
                    <a:tint val="75000"/>
                  </a:schemeClr>
                </a:solidFill>
              </a:defRPr>
            </a:lvl6pPr>
            <a:lvl7pPr marL="2262591" indent="0">
              <a:buNone/>
              <a:defRPr sz="1320">
                <a:solidFill>
                  <a:schemeClr val="tx1">
                    <a:tint val="75000"/>
                  </a:schemeClr>
                </a:solidFill>
              </a:defRPr>
            </a:lvl7pPr>
            <a:lvl8pPr marL="2639690" indent="0">
              <a:buNone/>
              <a:defRPr sz="1320">
                <a:solidFill>
                  <a:schemeClr val="tx1">
                    <a:tint val="75000"/>
                  </a:schemeClr>
                </a:solidFill>
              </a:defRPr>
            </a:lvl8pPr>
            <a:lvl9pPr marL="3016788" indent="0">
              <a:buNone/>
              <a:defRPr sz="132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7A1B84F-F275-3040-829B-894BADEC92AF}" type="datetimeFigureOut">
              <a:rPr lang="fr-FR" smtClean="0"/>
              <a:t>13/10/2023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C9AA85A-776D-494A-9150-DE0A15FDD758}" type="slidenum">
              <a:rPr lang="fr-FR" smtClean="0"/>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518527" y="2843242"/>
            <a:ext cx="3205441" cy="677680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18245" y="2843242"/>
            <a:ext cx="3205441" cy="677680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7A1B84F-F275-3040-829B-894BADEC92AF}" type="datetimeFigureOut">
              <a:rPr lang="fr-FR" smtClean="0"/>
              <a:t>13/10/2023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6C9AA85A-776D-494A-9150-DE0A15FDD758}" type="slidenum">
              <a:rPr lang="fr-FR" smtClean="0"/>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19509" y="568651"/>
            <a:ext cx="6505159" cy="2064442"/>
          </a:xfrm>
        </p:spPr>
        <p:txBody>
          <a:bodyPr/>
          <a:lstStyle/>
          <a:p>
            <a:r>
              <a:rPr lang="fr-FR"/>
              <a:t>Cliquez et modifiez le titre</a:t>
            </a:r>
            <a:endParaRPr lang="en-US" dirty="0"/>
          </a:p>
        </p:txBody>
      </p:sp>
      <p:sp>
        <p:nvSpPr>
          <p:cNvPr id="3" name="Text Placeholder 2"/>
          <p:cNvSpPr>
            <a:spLocks noGrp="1"/>
          </p:cNvSpPr>
          <p:nvPr>
            <p:ph type="body" idx="1"/>
          </p:nvPr>
        </p:nvSpPr>
        <p:spPr>
          <a:xfrm>
            <a:off x="519510" y="2618256"/>
            <a:ext cx="3190709" cy="1283167"/>
          </a:xfrm>
        </p:spPr>
        <p:txBody>
          <a:bodyPr anchor="b"/>
          <a:lstStyle>
            <a:lvl1pPr marL="0" indent="0">
              <a:buNone/>
              <a:defRPr sz="1980" b="1"/>
            </a:lvl1pPr>
            <a:lvl2pPr marL="377099" indent="0">
              <a:buNone/>
              <a:defRPr sz="1650" b="1"/>
            </a:lvl2pPr>
            <a:lvl3pPr marL="754197" indent="0">
              <a:buNone/>
              <a:defRPr sz="1485" b="1"/>
            </a:lvl3pPr>
            <a:lvl4pPr marL="1131296" indent="0">
              <a:buNone/>
              <a:defRPr sz="1320" b="1"/>
            </a:lvl4pPr>
            <a:lvl5pPr marL="1508394" indent="0">
              <a:buNone/>
              <a:defRPr sz="1320" b="1"/>
            </a:lvl5pPr>
            <a:lvl6pPr marL="1885493" indent="0">
              <a:buNone/>
              <a:defRPr sz="1320" b="1"/>
            </a:lvl6pPr>
            <a:lvl7pPr marL="2262591" indent="0">
              <a:buNone/>
              <a:defRPr sz="1320" b="1"/>
            </a:lvl7pPr>
            <a:lvl8pPr marL="2639690" indent="0">
              <a:buNone/>
              <a:defRPr sz="1320" b="1"/>
            </a:lvl8pPr>
            <a:lvl9pPr marL="3016788" indent="0">
              <a:buNone/>
              <a:defRPr sz="1320" b="1"/>
            </a:lvl9pPr>
          </a:lstStyle>
          <a:p>
            <a:pPr lvl="0"/>
            <a:r>
              <a:rPr lang="fr-FR"/>
              <a:t>Cliquez pour modifier les styles du texte du masque</a:t>
            </a:r>
          </a:p>
        </p:txBody>
      </p:sp>
      <p:sp>
        <p:nvSpPr>
          <p:cNvPr id="4" name="Content Placeholder 3"/>
          <p:cNvSpPr>
            <a:spLocks noGrp="1"/>
          </p:cNvSpPr>
          <p:nvPr>
            <p:ph sz="half" idx="2"/>
          </p:nvPr>
        </p:nvSpPr>
        <p:spPr>
          <a:xfrm>
            <a:off x="519510" y="3901422"/>
            <a:ext cx="3190709" cy="573840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18246" y="2618256"/>
            <a:ext cx="3206423" cy="1283167"/>
          </a:xfrm>
        </p:spPr>
        <p:txBody>
          <a:bodyPr anchor="b"/>
          <a:lstStyle>
            <a:lvl1pPr marL="0" indent="0">
              <a:buNone/>
              <a:defRPr sz="1980" b="1"/>
            </a:lvl1pPr>
            <a:lvl2pPr marL="377099" indent="0">
              <a:buNone/>
              <a:defRPr sz="1650" b="1"/>
            </a:lvl2pPr>
            <a:lvl3pPr marL="754197" indent="0">
              <a:buNone/>
              <a:defRPr sz="1485" b="1"/>
            </a:lvl3pPr>
            <a:lvl4pPr marL="1131296" indent="0">
              <a:buNone/>
              <a:defRPr sz="1320" b="1"/>
            </a:lvl4pPr>
            <a:lvl5pPr marL="1508394" indent="0">
              <a:buNone/>
              <a:defRPr sz="1320" b="1"/>
            </a:lvl5pPr>
            <a:lvl6pPr marL="1885493" indent="0">
              <a:buNone/>
              <a:defRPr sz="1320" b="1"/>
            </a:lvl6pPr>
            <a:lvl7pPr marL="2262591" indent="0">
              <a:buNone/>
              <a:defRPr sz="1320" b="1"/>
            </a:lvl7pPr>
            <a:lvl8pPr marL="2639690" indent="0">
              <a:buNone/>
              <a:defRPr sz="1320" b="1"/>
            </a:lvl8pPr>
            <a:lvl9pPr marL="3016788" indent="0">
              <a:buNone/>
              <a:defRPr sz="1320" b="1"/>
            </a:lvl9pPr>
          </a:lstStyle>
          <a:p>
            <a:pPr lvl="0"/>
            <a:r>
              <a:rPr lang="fr-FR"/>
              <a:t>Cliquez pour modifier les styles du texte du masque</a:t>
            </a:r>
          </a:p>
        </p:txBody>
      </p:sp>
      <p:sp>
        <p:nvSpPr>
          <p:cNvPr id="6" name="Content Placeholder 5"/>
          <p:cNvSpPr>
            <a:spLocks noGrp="1"/>
          </p:cNvSpPr>
          <p:nvPr>
            <p:ph sz="quarter" idx="4"/>
          </p:nvPr>
        </p:nvSpPr>
        <p:spPr>
          <a:xfrm>
            <a:off x="3818246" y="3901422"/>
            <a:ext cx="3206423" cy="573840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7A1B84F-F275-3040-829B-894BADEC92AF}" type="datetimeFigureOut">
              <a:rPr lang="fr-FR" smtClean="0"/>
              <a:t>13/10/2023</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6C9AA85A-776D-494A-9150-DE0A15FDD758}" type="slidenum">
              <a:rPr lang="fr-FR" smtClean="0"/>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B7A1B84F-F275-3040-829B-894BADEC92AF}" type="datetimeFigureOut">
              <a:rPr lang="fr-FR" smtClean="0"/>
              <a:t>13/10/2023</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6C9AA85A-776D-494A-9150-DE0A15FDD758}"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1B84F-F275-3040-829B-894BADEC92AF}" type="datetimeFigureOut">
              <a:rPr lang="fr-FR" smtClean="0"/>
              <a:t>13/10/2023</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6C9AA85A-776D-494A-9150-DE0A15FDD758}"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9510" y="712047"/>
            <a:ext cx="2432560" cy="2492163"/>
          </a:xfrm>
        </p:spPr>
        <p:txBody>
          <a:bodyPr anchor="b"/>
          <a:lstStyle>
            <a:lvl1pPr>
              <a:defRPr sz="2639"/>
            </a:lvl1pPr>
          </a:lstStyle>
          <a:p>
            <a:r>
              <a:rPr lang="fr-FR"/>
              <a:t>Cliquez et modifiez le titre</a:t>
            </a:r>
            <a:endParaRPr lang="en-US" dirty="0"/>
          </a:p>
        </p:txBody>
      </p:sp>
      <p:sp>
        <p:nvSpPr>
          <p:cNvPr id="3" name="Content Placeholder 2"/>
          <p:cNvSpPr>
            <a:spLocks noGrp="1"/>
          </p:cNvSpPr>
          <p:nvPr>
            <p:ph idx="1"/>
          </p:nvPr>
        </p:nvSpPr>
        <p:spPr>
          <a:xfrm>
            <a:off x="3206423" y="1537825"/>
            <a:ext cx="3818245" cy="7590220"/>
          </a:xfrm>
        </p:spPr>
        <p:txBody>
          <a:bodyPr/>
          <a:lstStyle>
            <a:lvl1pPr>
              <a:defRPr sz="2639"/>
            </a:lvl1pPr>
            <a:lvl2pPr>
              <a:defRPr sz="2309"/>
            </a:lvl2pPr>
            <a:lvl3pPr>
              <a:defRPr sz="1980"/>
            </a:lvl3pPr>
            <a:lvl4pPr>
              <a:defRPr sz="1650"/>
            </a:lvl4pPr>
            <a:lvl5pPr>
              <a:defRPr sz="1650"/>
            </a:lvl5pPr>
            <a:lvl6pPr>
              <a:defRPr sz="1650"/>
            </a:lvl6pPr>
            <a:lvl7pPr>
              <a:defRPr sz="1650"/>
            </a:lvl7pPr>
            <a:lvl8pPr>
              <a:defRPr sz="1650"/>
            </a:lvl8pPr>
            <a:lvl9pPr>
              <a:defRPr sz="16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19510" y="3204210"/>
            <a:ext cx="2432560" cy="5936195"/>
          </a:xfrm>
        </p:spPr>
        <p:txBody>
          <a:bodyPr/>
          <a:lstStyle>
            <a:lvl1pPr marL="0" indent="0">
              <a:buNone/>
              <a:defRPr sz="1320"/>
            </a:lvl1pPr>
            <a:lvl2pPr marL="377099" indent="0">
              <a:buNone/>
              <a:defRPr sz="1155"/>
            </a:lvl2pPr>
            <a:lvl3pPr marL="754197" indent="0">
              <a:buNone/>
              <a:defRPr sz="990"/>
            </a:lvl3pPr>
            <a:lvl4pPr marL="1131296" indent="0">
              <a:buNone/>
              <a:defRPr sz="825"/>
            </a:lvl4pPr>
            <a:lvl5pPr marL="1508394" indent="0">
              <a:buNone/>
              <a:defRPr sz="825"/>
            </a:lvl5pPr>
            <a:lvl6pPr marL="1885493" indent="0">
              <a:buNone/>
              <a:defRPr sz="825"/>
            </a:lvl6pPr>
            <a:lvl7pPr marL="2262591" indent="0">
              <a:buNone/>
              <a:defRPr sz="825"/>
            </a:lvl7pPr>
            <a:lvl8pPr marL="2639690" indent="0">
              <a:buNone/>
              <a:defRPr sz="825"/>
            </a:lvl8pPr>
            <a:lvl9pPr marL="3016788" indent="0">
              <a:buNone/>
              <a:defRPr sz="82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7A1B84F-F275-3040-829B-894BADEC92AF}" type="datetimeFigureOut">
              <a:rPr lang="fr-FR" smtClean="0"/>
              <a:t>13/10/2023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6C9AA85A-776D-494A-9150-DE0A15FDD758}" type="slidenum">
              <a:rPr lang="fr-FR" smtClean="0"/>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9510" y="712047"/>
            <a:ext cx="2432560" cy="2492163"/>
          </a:xfrm>
        </p:spPr>
        <p:txBody>
          <a:bodyPr anchor="b"/>
          <a:lstStyle>
            <a:lvl1pPr>
              <a:defRPr sz="2639"/>
            </a:lvl1pPr>
          </a:lstStyle>
          <a:p>
            <a:r>
              <a:rPr lang="fr-FR"/>
              <a:t>Cliquez et modifiez le titre</a:t>
            </a:r>
            <a:endParaRPr lang="en-US" dirty="0"/>
          </a:p>
        </p:txBody>
      </p:sp>
      <p:sp>
        <p:nvSpPr>
          <p:cNvPr id="3" name="Picture Placeholder 2"/>
          <p:cNvSpPr>
            <a:spLocks noGrp="1" noChangeAspect="1"/>
          </p:cNvSpPr>
          <p:nvPr>
            <p:ph type="pic" idx="1"/>
          </p:nvPr>
        </p:nvSpPr>
        <p:spPr>
          <a:xfrm>
            <a:off x="3206423" y="1537825"/>
            <a:ext cx="3818245" cy="7590220"/>
          </a:xfrm>
        </p:spPr>
        <p:txBody>
          <a:bodyPr anchor="t"/>
          <a:lstStyle>
            <a:lvl1pPr marL="0" indent="0">
              <a:buNone/>
              <a:defRPr sz="2639"/>
            </a:lvl1pPr>
            <a:lvl2pPr marL="377099" indent="0">
              <a:buNone/>
              <a:defRPr sz="2309"/>
            </a:lvl2pPr>
            <a:lvl3pPr marL="754197" indent="0">
              <a:buNone/>
              <a:defRPr sz="1980"/>
            </a:lvl3pPr>
            <a:lvl4pPr marL="1131296" indent="0">
              <a:buNone/>
              <a:defRPr sz="1650"/>
            </a:lvl4pPr>
            <a:lvl5pPr marL="1508394" indent="0">
              <a:buNone/>
              <a:defRPr sz="1650"/>
            </a:lvl5pPr>
            <a:lvl6pPr marL="1885493" indent="0">
              <a:buNone/>
              <a:defRPr sz="1650"/>
            </a:lvl6pPr>
            <a:lvl7pPr marL="2262591" indent="0">
              <a:buNone/>
              <a:defRPr sz="1650"/>
            </a:lvl7pPr>
            <a:lvl8pPr marL="2639690" indent="0">
              <a:buNone/>
              <a:defRPr sz="1650"/>
            </a:lvl8pPr>
            <a:lvl9pPr marL="3016788" indent="0">
              <a:buNone/>
              <a:defRPr sz="1650"/>
            </a:lvl9pPr>
          </a:lstStyle>
          <a:p>
            <a:r>
              <a:rPr lang="fr-FR" dirty="0"/>
              <a:t>Faire glisser l'image vers l'espace réservé ou cliquer sur l'icône pour l'ajouter</a:t>
            </a:r>
            <a:endParaRPr lang="en-US" dirty="0"/>
          </a:p>
        </p:txBody>
      </p:sp>
      <p:sp>
        <p:nvSpPr>
          <p:cNvPr id="4" name="Text Placeholder 3"/>
          <p:cNvSpPr>
            <a:spLocks noGrp="1"/>
          </p:cNvSpPr>
          <p:nvPr>
            <p:ph type="body" sz="half" idx="2"/>
          </p:nvPr>
        </p:nvSpPr>
        <p:spPr>
          <a:xfrm>
            <a:off x="519510" y="3204210"/>
            <a:ext cx="2432560" cy="5936195"/>
          </a:xfrm>
        </p:spPr>
        <p:txBody>
          <a:bodyPr/>
          <a:lstStyle>
            <a:lvl1pPr marL="0" indent="0">
              <a:buNone/>
              <a:defRPr sz="1320"/>
            </a:lvl1pPr>
            <a:lvl2pPr marL="377099" indent="0">
              <a:buNone/>
              <a:defRPr sz="1155"/>
            </a:lvl2pPr>
            <a:lvl3pPr marL="754197" indent="0">
              <a:buNone/>
              <a:defRPr sz="990"/>
            </a:lvl3pPr>
            <a:lvl4pPr marL="1131296" indent="0">
              <a:buNone/>
              <a:defRPr sz="825"/>
            </a:lvl4pPr>
            <a:lvl5pPr marL="1508394" indent="0">
              <a:buNone/>
              <a:defRPr sz="825"/>
            </a:lvl5pPr>
            <a:lvl6pPr marL="1885493" indent="0">
              <a:buNone/>
              <a:defRPr sz="825"/>
            </a:lvl6pPr>
            <a:lvl7pPr marL="2262591" indent="0">
              <a:buNone/>
              <a:defRPr sz="825"/>
            </a:lvl7pPr>
            <a:lvl8pPr marL="2639690" indent="0">
              <a:buNone/>
              <a:defRPr sz="825"/>
            </a:lvl8pPr>
            <a:lvl9pPr marL="3016788" indent="0">
              <a:buNone/>
              <a:defRPr sz="82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7A1B84F-F275-3040-829B-894BADEC92AF}" type="datetimeFigureOut">
              <a:rPr lang="fr-FR" smtClean="0"/>
              <a:t>13/10/2023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6C9AA85A-776D-494A-9150-DE0A15FDD758}" type="slidenum">
              <a:rPr lang="fr-FR" smtClean="0"/>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527" y="568651"/>
            <a:ext cx="6505159" cy="2064442"/>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518527" y="2843242"/>
            <a:ext cx="6505159" cy="677680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8527" y="9899429"/>
            <a:ext cx="1696998" cy="568648"/>
          </a:xfrm>
          <a:prstGeom prst="rect">
            <a:avLst/>
          </a:prstGeom>
        </p:spPr>
        <p:txBody>
          <a:bodyPr vert="horz" lIns="91440" tIns="45720" rIns="91440" bIns="45720" rtlCol="0" anchor="ctr"/>
          <a:lstStyle>
            <a:lvl1pPr algn="l">
              <a:defRPr sz="990">
                <a:solidFill>
                  <a:schemeClr val="tx1">
                    <a:tint val="75000"/>
                  </a:schemeClr>
                </a:solidFill>
              </a:defRPr>
            </a:lvl1pPr>
          </a:lstStyle>
          <a:p>
            <a:fld id="{B7A1B84F-F275-3040-829B-894BADEC92AF}" type="datetimeFigureOut">
              <a:rPr lang="fr-FR" smtClean="0"/>
              <a:t>13/10/2023</a:t>
            </a:fld>
            <a:endParaRPr lang="fr-FR" dirty="0"/>
          </a:p>
        </p:txBody>
      </p:sp>
      <p:sp>
        <p:nvSpPr>
          <p:cNvPr id="5" name="Footer Placeholder 4"/>
          <p:cNvSpPr>
            <a:spLocks noGrp="1"/>
          </p:cNvSpPr>
          <p:nvPr>
            <p:ph type="ftr" sz="quarter" idx="3"/>
          </p:nvPr>
        </p:nvSpPr>
        <p:spPr>
          <a:xfrm>
            <a:off x="2498358" y="9899429"/>
            <a:ext cx="2545497" cy="56864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5326688" y="9899429"/>
            <a:ext cx="1696998" cy="568648"/>
          </a:xfrm>
          <a:prstGeom prst="rect">
            <a:avLst/>
          </a:prstGeom>
        </p:spPr>
        <p:txBody>
          <a:bodyPr vert="horz" lIns="91440" tIns="45720" rIns="91440" bIns="45720" rtlCol="0" anchor="ctr"/>
          <a:lstStyle>
            <a:lvl1pPr algn="r">
              <a:defRPr sz="990">
                <a:solidFill>
                  <a:schemeClr val="tx1">
                    <a:tint val="75000"/>
                  </a:schemeClr>
                </a:solidFill>
              </a:defRPr>
            </a:lvl1pPr>
          </a:lstStyle>
          <a:p>
            <a:fld id="{6C9AA85A-776D-494A-9150-DE0A15FDD758}" type="slidenum">
              <a:rPr lang="fr-FR" smtClean="0"/>
              <a:t>‹N°›</a:t>
            </a:fld>
            <a:endParaRPr lang="fr-FR" dirty="0"/>
          </a:p>
        </p:txBody>
      </p:sp>
    </p:spTree>
    <p:extLst>
      <p:ext uri="{BB962C8B-B14F-4D97-AF65-F5344CB8AC3E}">
        <p14:creationId xmlns:p14="http://schemas.microsoft.com/office/powerpoint/2010/main" val="13598936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4197" rtl="0" eaLnBrk="1" latinLnBrk="0" hangingPunct="1">
        <a:lnSpc>
          <a:spcPct val="90000"/>
        </a:lnSpc>
        <a:spcBef>
          <a:spcPct val="0"/>
        </a:spcBef>
        <a:buNone/>
        <a:defRPr sz="3629" kern="1200">
          <a:solidFill>
            <a:schemeClr val="tx1"/>
          </a:solidFill>
          <a:latin typeface="+mj-lt"/>
          <a:ea typeface="+mj-ea"/>
          <a:cs typeface="+mj-cs"/>
        </a:defRPr>
      </a:lvl1pPr>
    </p:titleStyle>
    <p:bodyStyle>
      <a:lvl1pPr marL="188549" indent="-188549" algn="l" defTabSz="754197" rtl="0" eaLnBrk="1" latinLnBrk="0" hangingPunct="1">
        <a:lnSpc>
          <a:spcPct val="90000"/>
        </a:lnSpc>
        <a:spcBef>
          <a:spcPts val="825"/>
        </a:spcBef>
        <a:buFont typeface="Arial" panose="020B0604020202020204" pitchFamily="34" charset="0"/>
        <a:buChar char="•"/>
        <a:defRPr sz="2309" kern="1200">
          <a:solidFill>
            <a:schemeClr val="tx1"/>
          </a:solidFill>
          <a:latin typeface="+mn-lt"/>
          <a:ea typeface="+mn-ea"/>
          <a:cs typeface="+mn-cs"/>
        </a:defRPr>
      </a:lvl1pPr>
      <a:lvl2pPr marL="565648" indent="-188549" algn="l" defTabSz="754197" rtl="0" eaLnBrk="1" latinLnBrk="0" hangingPunct="1">
        <a:lnSpc>
          <a:spcPct val="90000"/>
        </a:lnSpc>
        <a:spcBef>
          <a:spcPts val="412"/>
        </a:spcBef>
        <a:buFont typeface="Arial" panose="020B0604020202020204" pitchFamily="34" charset="0"/>
        <a:buChar char="•"/>
        <a:defRPr sz="1980" kern="1200">
          <a:solidFill>
            <a:schemeClr val="tx1"/>
          </a:solidFill>
          <a:latin typeface="+mn-lt"/>
          <a:ea typeface="+mn-ea"/>
          <a:cs typeface="+mn-cs"/>
        </a:defRPr>
      </a:lvl2pPr>
      <a:lvl3pPr marL="942746" indent="-188549" algn="l" defTabSz="754197" rtl="0" eaLnBrk="1" latinLnBrk="0" hangingPunct="1">
        <a:lnSpc>
          <a:spcPct val="90000"/>
        </a:lnSpc>
        <a:spcBef>
          <a:spcPts val="412"/>
        </a:spcBef>
        <a:buFont typeface="Arial" panose="020B0604020202020204" pitchFamily="34" charset="0"/>
        <a:buChar char="•"/>
        <a:defRPr sz="1650" kern="1200">
          <a:solidFill>
            <a:schemeClr val="tx1"/>
          </a:solidFill>
          <a:latin typeface="+mn-lt"/>
          <a:ea typeface="+mn-ea"/>
          <a:cs typeface="+mn-cs"/>
        </a:defRPr>
      </a:lvl3pPr>
      <a:lvl4pPr marL="1319845" indent="-188549" algn="l" defTabSz="754197" rtl="0" eaLnBrk="1" latinLnBrk="0" hangingPunct="1">
        <a:lnSpc>
          <a:spcPct val="90000"/>
        </a:lnSpc>
        <a:spcBef>
          <a:spcPts val="412"/>
        </a:spcBef>
        <a:buFont typeface="Arial" panose="020B0604020202020204" pitchFamily="34" charset="0"/>
        <a:buChar char="•"/>
        <a:defRPr sz="1485" kern="1200">
          <a:solidFill>
            <a:schemeClr val="tx1"/>
          </a:solidFill>
          <a:latin typeface="+mn-lt"/>
          <a:ea typeface="+mn-ea"/>
          <a:cs typeface="+mn-cs"/>
        </a:defRPr>
      </a:lvl4pPr>
      <a:lvl5pPr marL="1696944" indent="-188549" algn="l" defTabSz="754197" rtl="0" eaLnBrk="1" latinLnBrk="0" hangingPunct="1">
        <a:lnSpc>
          <a:spcPct val="90000"/>
        </a:lnSpc>
        <a:spcBef>
          <a:spcPts val="412"/>
        </a:spcBef>
        <a:buFont typeface="Arial" panose="020B0604020202020204" pitchFamily="34" charset="0"/>
        <a:buChar char="•"/>
        <a:defRPr sz="1485" kern="1200">
          <a:solidFill>
            <a:schemeClr val="tx1"/>
          </a:solidFill>
          <a:latin typeface="+mn-lt"/>
          <a:ea typeface="+mn-ea"/>
          <a:cs typeface="+mn-cs"/>
        </a:defRPr>
      </a:lvl5pPr>
      <a:lvl6pPr marL="2074042" indent="-188549" algn="l" defTabSz="754197" rtl="0" eaLnBrk="1" latinLnBrk="0" hangingPunct="1">
        <a:lnSpc>
          <a:spcPct val="90000"/>
        </a:lnSpc>
        <a:spcBef>
          <a:spcPts val="412"/>
        </a:spcBef>
        <a:buFont typeface="Arial" panose="020B0604020202020204" pitchFamily="34" charset="0"/>
        <a:buChar char="•"/>
        <a:defRPr sz="1485" kern="1200">
          <a:solidFill>
            <a:schemeClr val="tx1"/>
          </a:solidFill>
          <a:latin typeface="+mn-lt"/>
          <a:ea typeface="+mn-ea"/>
          <a:cs typeface="+mn-cs"/>
        </a:defRPr>
      </a:lvl6pPr>
      <a:lvl7pPr marL="2451141" indent="-188549" algn="l" defTabSz="754197" rtl="0" eaLnBrk="1" latinLnBrk="0" hangingPunct="1">
        <a:lnSpc>
          <a:spcPct val="90000"/>
        </a:lnSpc>
        <a:spcBef>
          <a:spcPts val="412"/>
        </a:spcBef>
        <a:buFont typeface="Arial" panose="020B0604020202020204" pitchFamily="34" charset="0"/>
        <a:buChar char="•"/>
        <a:defRPr sz="1485" kern="1200">
          <a:solidFill>
            <a:schemeClr val="tx1"/>
          </a:solidFill>
          <a:latin typeface="+mn-lt"/>
          <a:ea typeface="+mn-ea"/>
          <a:cs typeface="+mn-cs"/>
        </a:defRPr>
      </a:lvl7pPr>
      <a:lvl8pPr marL="2828239" indent="-188549" algn="l" defTabSz="754197" rtl="0" eaLnBrk="1" latinLnBrk="0" hangingPunct="1">
        <a:lnSpc>
          <a:spcPct val="90000"/>
        </a:lnSpc>
        <a:spcBef>
          <a:spcPts val="412"/>
        </a:spcBef>
        <a:buFont typeface="Arial" panose="020B0604020202020204" pitchFamily="34" charset="0"/>
        <a:buChar char="•"/>
        <a:defRPr sz="1485" kern="1200">
          <a:solidFill>
            <a:schemeClr val="tx1"/>
          </a:solidFill>
          <a:latin typeface="+mn-lt"/>
          <a:ea typeface="+mn-ea"/>
          <a:cs typeface="+mn-cs"/>
        </a:defRPr>
      </a:lvl8pPr>
      <a:lvl9pPr marL="3205338" indent="-188549" algn="l" defTabSz="754197" rtl="0" eaLnBrk="1" latinLnBrk="0" hangingPunct="1">
        <a:lnSpc>
          <a:spcPct val="90000"/>
        </a:lnSpc>
        <a:spcBef>
          <a:spcPts val="412"/>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197" rtl="0" eaLnBrk="1" latinLnBrk="0" hangingPunct="1">
        <a:defRPr sz="1485" kern="1200">
          <a:solidFill>
            <a:schemeClr val="tx1"/>
          </a:solidFill>
          <a:latin typeface="+mn-lt"/>
          <a:ea typeface="+mn-ea"/>
          <a:cs typeface="+mn-cs"/>
        </a:defRPr>
      </a:lvl1pPr>
      <a:lvl2pPr marL="377099" algn="l" defTabSz="754197" rtl="0" eaLnBrk="1" latinLnBrk="0" hangingPunct="1">
        <a:defRPr sz="1485" kern="1200">
          <a:solidFill>
            <a:schemeClr val="tx1"/>
          </a:solidFill>
          <a:latin typeface="+mn-lt"/>
          <a:ea typeface="+mn-ea"/>
          <a:cs typeface="+mn-cs"/>
        </a:defRPr>
      </a:lvl2pPr>
      <a:lvl3pPr marL="754197" algn="l" defTabSz="754197" rtl="0" eaLnBrk="1" latinLnBrk="0" hangingPunct="1">
        <a:defRPr sz="1485" kern="1200">
          <a:solidFill>
            <a:schemeClr val="tx1"/>
          </a:solidFill>
          <a:latin typeface="+mn-lt"/>
          <a:ea typeface="+mn-ea"/>
          <a:cs typeface="+mn-cs"/>
        </a:defRPr>
      </a:lvl3pPr>
      <a:lvl4pPr marL="1131296" algn="l" defTabSz="754197" rtl="0" eaLnBrk="1" latinLnBrk="0" hangingPunct="1">
        <a:defRPr sz="1485" kern="1200">
          <a:solidFill>
            <a:schemeClr val="tx1"/>
          </a:solidFill>
          <a:latin typeface="+mn-lt"/>
          <a:ea typeface="+mn-ea"/>
          <a:cs typeface="+mn-cs"/>
        </a:defRPr>
      </a:lvl4pPr>
      <a:lvl5pPr marL="1508394" algn="l" defTabSz="754197" rtl="0" eaLnBrk="1" latinLnBrk="0" hangingPunct="1">
        <a:defRPr sz="1485" kern="1200">
          <a:solidFill>
            <a:schemeClr val="tx1"/>
          </a:solidFill>
          <a:latin typeface="+mn-lt"/>
          <a:ea typeface="+mn-ea"/>
          <a:cs typeface="+mn-cs"/>
        </a:defRPr>
      </a:lvl5pPr>
      <a:lvl6pPr marL="1885493" algn="l" defTabSz="754197" rtl="0" eaLnBrk="1" latinLnBrk="0" hangingPunct="1">
        <a:defRPr sz="1485" kern="1200">
          <a:solidFill>
            <a:schemeClr val="tx1"/>
          </a:solidFill>
          <a:latin typeface="+mn-lt"/>
          <a:ea typeface="+mn-ea"/>
          <a:cs typeface="+mn-cs"/>
        </a:defRPr>
      </a:lvl6pPr>
      <a:lvl7pPr marL="2262591" algn="l" defTabSz="754197" rtl="0" eaLnBrk="1" latinLnBrk="0" hangingPunct="1">
        <a:defRPr sz="1485" kern="1200">
          <a:solidFill>
            <a:schemeClr val="tx1"/>
          </a:solidFill>
          <a:latin typeface="+mn-lt"/>
          <a:ea typeface="+mn-ea"/>
          <a:cs typeface="+mn-cs"/>
        </a:defRPr>
      </a:lvl7pPr>
      <a:lvl8pPr marL="2639690" algn="l" defTabSz="754197" rtl="0" eaLnBrk="1" latinLnBrk="0" hangingPunct="1">
        <a:defRPr sz="1485" kern="1200">
          <a:solidFill>
            <a:schemeClr val="tx1"/>
          </a:solidFill>
          <a:latin typeface="+mn-lt"/>
          <a:ea typeface="+mn-ea"/>
          <a:cs typeface="+mn-cs"/>
        </a:defRPr>
      </a:lvl8pPr>
      <a:lvl9pPr marL="3016788" algn="l" defTabSz="754197"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coswatech.com"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tiff"/></Relationships>
</file>

<file path=ppt/slides/_rels/slide11.xml.rels><?xml version="1.0" encoding="UTF-8" standalone="yes"?>
<Relationships xmlns="http://schemas.openxmlformats.org/package/2006/relationships"><Relationship Id="rId3" Type="http://schemas.openxmlformats.org/officeDocument/2006/relationships/image" Target="../media/image38.tiff"/><Relationship Id="rId7" Type="http://schemas.openxmlformats.org/officeDocument/2006/relationships/image" Target="../media/image4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9.tif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contact@coswatech.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71860" y="2062662"/>
            <a:ext cx="4089581" cy="707886"/>
          </a:xfrm>
          <a:prstGeom prst="rect">
            <a:avLst/>
          </a:prstGeom>
          <a:noFill/>
        </p:spPr>
        <p:txBody>
          <a:bodyPr wrap="none" rtlCol="0">
            <a:spAutoFit/>
          </a:bodyPr>
          <a:lstStyle/>
          <a:p>
            <a:pPr algn="ctr"/>
            <a:r>
              <a:rPr lang="fr-FR" sz="2000" dirty="0">
                <a:solidFill>
                  <a:srgbClr val="000090"/>
                </a:solidFill>
                <a:latin typeface="Devanagari Sangam MN"/>
                <a:cs typeface="Devanagari Sangam MN"/>
              </a:rPr>
              <a:t>MANUEL D’UTILISATION</a:t>
            </a:r>
          </a:p>
          <a:p>
            <a:pPr algn="ctr"/>
            <a:r>
              <a:rPr lang="fr-FR" sz="2000" dirty="0">
                <a:solidFill>
                  <a:srgbClr val="000090"/>
                </a:solidFill>
                <a:latin typeface="Devanagari Sangam MN"/>
                <a:cs typeface="Devanagari Sangam MN"/>
              </a:rPr>
              <a:t>Pour l’installation et la maintenance</a:t>
            </a:r>
          </a:p>
        </p:txBody>
      </p:sp>
      <p:sp>
        <p:nvSpPr>
          <p:cNvPr id="2" name="ZoneTexte 1"/>
          <p:cNvSpPr txBox="1"/>
          <p:nvPr/>
        </p:nvSpPr>
        <p:spPr>
          <a:xfrm>
            <a:off x="1880212" y="9238734"/>
            <a:ext cx="3419526" cy="584455"/>
          </a:xfrm>
          <a:prstGeom prst="rect">
            <a:avLst/>
          </a:prstGeom>
          <a:noFill/>
        </p:spPr>
        <p:txBody>
          <a:bodyPr wrap="none" rtlCol="0">
            <a:spAutoFit/>
          </a:bodyPr>
          <a:lstStyle/>
          <a:p>
            <a:r>
              <a:rPr lang="fr-FR" sz="3198" dirty="0" err="1">
                <a:solidFill>
                  <a:srgbClr val="000090"/>
                </a:solidFill>
              </a:rPr>
              <a:t>www.coswatech.eu</a:t>
            </a:r>
            <a:endParaRPr lang="fr-FR" sz="3198" dirty="0">
              <a:solidFill>
                <a:srgbClr val="000090"/>
              </a:solidFill>
            </a:endParaRPr>
          </a:p>
        </p:txBody>
      </p:sp>
      <p:pic>
        <p:nvPicPr>
          <p:cNvPr id="3" name="Image 2" descr="BGG (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224" y="4285821"/>
            <a:ext cx="5268150" cy="4512883"/>
          </a:xfrm>
          <a:prstGeom prst="rect">
            <a:avLst/>
          </a:prstGeom>
        </p:spPr>
      </p:pic>
      <p:sp>
        <p:nvSpPr>
          <p:cNvPr id="4" name="ZoneTexte 3"/>
          <p:cNvSpPr txBox="1"/>
          <p:nvPr/>
        </p:nvSpPr>
        <p:spPr>
          <a:xfrm>
            <a:off x="2703981" y="2945087"/>
            <a:ext cx="1827039" cy="522900"/>
          </a:xfrm>
          <a:prstGeom prst="rect">
            <a:avLst/>
          </a:prstGeom>
          <a:noFill/>
        </p:spPr>
        <p:txBody>
          <a:bodyPr wrap="none" rtlCol="0">
            <a:spAutoFit/>
          </a:bodyPr>
          <a:lstStyle/>
          <a:p>
            <a:r>
              <a:rPr lang="fr-FR" sz="2798" b="1" dirty="0">
                <a:solidFill>
                  <a:srgbClr val="000090"/>
                </a:solidFill>
              </a:rPr>
              <a:t>SITA MAXX</a:t>
            </a:r>
          </a:p>
        </p:txBody>
      </p:sp>
      <p:sp>
        <p:nvSpPr>
          <p:cNvPr id="5" name="ZoneTexte 4"/>
          <p:cNvSpPr txBox="1"/>
          <p:nvPr/>
        </p:nvSpPr>
        <p:spPr>
          <a:xfrm>
            <a:off x="1518879" y="9936715"/>
            <a:ext cx="4655057" cy="369204"/>
          </a:xfrm>
          <a:prstGeom prst="rect">
            <a:avLst/>
          </a:prstGeom>
          <a:noFill/>
        </p:spPr>
        <p:txBody>
          <a:bodyPr wrap="none" rtlCol="0">
            <a:spAutoFit/>
          </a:bodyPr>
          <a:lstStyle/>
          <a:p>
            <a:r>
              <a:rPr lang="fr-FR" sz="1799" dirty="0" err="1">
                <a:hlinkClick r:id="rId3"/>
              </a:rPr>
              <a:t>contact@</a:t>
            </a:r>
            <a:r>
              <a:rPr lang="fr-FR" sz="1799" dirty="0" err="1">
                <a:solidFill>
                  <a:srgbClr val="000090"/>
                </a:solidFill>
                <a:hlinkClick r:id="rId3"/>
              </a:rPr>
              <a:t>coswatech.</a:t>
            </a:r>
            <a:r>
              <a:rPr lang="fr-FR" sz="1799" dirty="0" err="1">
                <a:solidFill>
                  <a:srgbClr val="000090"/>
                </a:solidFill>
              </a:rPr>
              <a:t>eu</a:t>
            </a:r>
            <a:r>
              <a:rPr lang="fr-FR" sz="1799" dirty="0">
                <a:solidFill>
                  <a:srgbClr val="000090"/>
                </a:solidFill>
              </a:rPr>
              <a:t>   tel . + 33 6 21 43 50 32</a:t>
            </a:r>
          </a:p>
        </p:txBody>
      </p:sp>
      <p:pic>
        <p:nvPicPr>
          <p:cNvPr id="10" name="Image 9"/>
          <p:cNvPicPr>
            <a:picLocks noChangeAspect="1"/>
          </p:cNvPicPr>
          <p:nvPr/>
        </p:nvPicPr>
        <p:blipFill>
          <a:blip r:embed="rId4"/>
          <a:stretch>
            <a:fillRect/>
          </a:stretch>
        </p:blipFill>
        <p:spPr>
          <a:xfrm>
            <a:off x="54345" y="5101407"/>
            <a:ext cx="2758128" cy="3035146"/>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428" y="8117799"/>
            <a:ext cx="2006600" cy="533400"/>
          </a:xfrm>
          <a:prstGeom prst="rect">
            <a:avLst/>
          </a:prstGeom>
        </p:spPr>
      </p:pic>
      <p:pic>
        <p:nvPicPr>
          <p:cNvPr id="11" name="Image 10"/>
          <p:cNvPicPr/>
          <p:nvPr/>
        </p:nvPicPr>
        <p:blipFill>
          <a:blip r:embed="rId6"/>
          <a:stretch>
            <a:fillRect/>
          </a:stretch>
        </p:blipFill>
        <p:spPr>
          <a:xfrm>
            <a:off x="2858952" y="325027"/>
            <a:ext cx="1515395" cy="1482049"/>
          </a:xfrm>
          <a:prstGeom prst="rect">
            <a:avLst/>
          </a:prstGeom>
        </p:spPr>
      </p:pic>
    </p:spTree>
    <p:extLst>
      <p:ext uri="{BB962C8B-B14F-4D97-AF65-F5344CB8AC3E}">
        <p14:creationId xmlns:p14="http://schemas.microsoft.com/office/powerpoint/2010/main" val="24952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0690" y="196520"/>
            <a:ext cx="970941" cy="970941"/>
          </a:xfrm>
          <a:prstGeom prst="rect">
            <a:avLst/>
          </a:prstGeom>
        </p:spPr>
      </p:pic>
      <p:sp>
        <p:nvSpPr>
          <p:cNvPr id="8" name="Rectangle à coins arrondis 7"/>
          <p:cNvSpPr/>
          <p:nvPr/>
        </p:nvSpPr>
        <p:spPr>
          <a:xfrm>
            <a:off x="1486159" y="365859"/>
            <a:ext cx="5087726" cy="488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2680647" y="418645"/>
            <a:ext cx="2467022" cy="369332"/>
          </a:xfrm>
          <a:prstGeom prst="rect">
            <a:avLst/>
          </a:prstGeom>
          <a:noFill/>
        </p:spPr>
        <p:txBody>
          <a:bodyPr wrap="none" rtlCol="0">
            <a:spAutoFit/>
          </a:bodyPr>
          <a:lstStyle/>
          <a:p>
            <a:r>
              <a:rPr lang="fr-FR" b="1" dirty="0">
                <a:solidFill>
                  <a:schemeClr val="bg1"/>
                </a:solidFill>
              </a:rPr>
              <a:t>Procédure d’installation</a:t>
            </a:r>
          </a:p>
        </p:txBody>
      </p:sp>
      <p:sp>
        <p:nvSpPr>
          <p:cNvPr id="16" name="ZoneTexte 15"/>
          <p:cNvSpPr txBox="1"/>
          <p:nvPr/>
        </p:nvSpPr>
        <p:spPr>
          <a:xfrm>
            <a:off x="856160" y="1420525"/>
            <a:ext cx="4035079" cy="677108"/>
          </a:xfrm>
          <a:prstGeom prst="rect">
            <a:avLst/>
          </a:prstGeom>
          <a:noFill/>
        </p:spPr>
        <p:txBody>
          <a:bodyPr wrap="none" rtlCol="0">
            <a:spAutoFit/>
          </a:bodyPr>
          <a:lstStyle/>
          <a:p>
            <a:pPr marL="228600" indent="-228600">
              <a:buAutoNum type="arabicPeriod"/>
            </a:pPr>
            <a:endParaRPr lang="fr-FR" sz="1000" dirty="0"/>
          </a:p>
          <a:p>
            <a:r>
              <a:rPr lang="fr-FR" sz="1000" b="1" dirty="0"/>
              <a:t>2. Utiliser un système de robinet auto-perçant installé sur le tuyau d’eau</a:t>
            </a:r>
          </a:p>
          <a:p>
            <a:endParaRPr lang="fr-FR" dirty="0"/>
          </a:p>
        </p:txBody>
      </p:sp>
      <p:sp>
        <p:nvSpPr>
          <p:cNvPr id="17" name="ZoneTexte 16"/>
          <p:cNvSpPr txBox="1"/>
          <p:nvPr/>
        </p:nvSpPr>
        <p:spPr>
          <a:xfrm>
            <a:off x="856160" y="3713549"/>
            <a:ext cx="5312673" cy="523220"/>
          </a:xfrm>
          <a:prstGeom prst="rect">
            <a:avLst/>
          </a:prstGeom>
          <a:noFill/>
        </p:spPr>
        <p:txBody>
          <a:bodyPr wrap="none" rtlCol="0">
            <a:spAutoFit/>
          </a:bodyPr>
          <a:lstStyle/>
          <a:p>
            <a:r>
              <a:rPr lang="fr-FR" sz="1000" b="1" dirty="0"/>
              <a:t>3. Relier la fontaine sous l’évier par un embranchement sur l’alimentation d’une machine à laver</a:t>
            </a:r>
          </a:p>
          <a:p>
            <a:endParaRPr lang="fr-FR" dirty="0"/>
          </a:p>
        </p:txBody>
      </p:sp>
      <p:sp>
        <p:nvSpPr>
          <p:cNvPr id="18" name="ZoneTexte 17"/>
          <p:cNvSpPr txBox="1"/>
          <p:nvPr/>
        </p:nvSpPr>
        <p:spPr>
          <a:xfrm>
            <a:off x="831153" y="1112748"/>
            <a:ext cx="2815130" cy="307777"/>
          </a:xfrm>
          <a:prstGeom prst="rect">
            <a:avLst/>
          </a:prstGeom>
          <a:noFill/>
        </p:spPr>
        <p:txBody>
          <a:bodyPr wrap="none" rtlCol="0">
            <a:spAutoFit/>
          </a:bodyPr>
          <a:lstStyle/>
          <a:p>
            <a:r>
              <a:rPr lang="fr-FR" sz="1400" dirty="0">
                <a:solidFill>
                  <a:srgbClr val="FF0000"/>
                </a:solidFill>
              </a:rPr>
              <a:t>Connection de l’arrivée d’eau (suite)</a:t>
            </a:r>
          </a:p>
        </p:txBody>
      </p:sp>
      <p:pic>
        <p:nvPicPr>
          <p:cNvPr id="2" name="Imag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9086" y="2207846"/>
            <a:ext cx="1383945" cy="1314898"/>
          </a:xfrm>
          <a:prstGeom prst="rect">
            <a:avLst/>
          </a:prstGeom>
        </p:spPr>
      </p:pic>
      <p:sp>
        <p:nvSpPr>
          <p:cNvPr id="23" name="ZoneTexte 22"/>
          <p:cNvSpPr txBox="1"/>
          <p:nvPr/>
        </p:nvSpPr>
        <p:spPr>
          <a:xfrm>
            <a:off x="2417550" y="2793942"/>
            <a:ext cx="636713" cy="246221"/>
          </a:xfrm>
          <a:prstGeom prst="rect">
            <a:avLst/>
          </a:prstGeom>
          <a:noFill/>
        </p:spPr>
        <p:txBody>
          <a:bodyPr wrap="none" rtlCol="0">
            <a:spAutoFit/>
          </a:bodyPr>
          <a:lstStyle/>
          <a:p>
            <a:r>
              <a:rPr lang="fr-FR" sz="1000" dirty="0">
                <a:solidFill>
                  <a:srgbClr val="FF0000"/>
                </a:solidFill>
              </a:rPr>
              <a:t>Water in</a:t>
            </a:r>
          </a:p>
        </p:txBody>
      </p:sp>
      <p:pic>
        <p:nvPicPr>
          <p:cNvPr id="27" name="Image 2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57779" y="1765940"/>
            <a:ext cx="1666058" cy="1477325"/>
          </a:xfrm>
          <a:prstGeom prst="rect">
            <a:avLst/>
          </a:prstGeom>
        </p:spPr>
      </p:pic>
      <p:pic>
        <p:nvPicPr>
          <p:cNvPr id="28" name="Image 2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31769" y="4185459"/>
            <a:ext cx="1292068" cy="1347443"/>
          </a:xfrm>
          <a:prstGeom prst="rect">
            <a:avLst/>
          </a:prstGeom>
        </p:spPr>
      </p:pic>
      <p:sp>
        <p:nvSpPr>
          <p:cNvPr id="29" name="ZoneTexte 28"/>
          <p:cNvSpPr txBox="1"/>
          <p:nvPr/>
        </p:nvSpPr>
        <p:spPr>
          <a:xfrm>
            <a:off x="4622386" y="3342459"/>
            <a:ext cx="2613216" cy="246221"/>
          </a:xfrm>
          <a:prstGeom prst="rect">
            <a:avLst/>
          </a:prstGeom>
          <a:noFill/>
        </p:spPr>
        <p:txBody>
          <a:bodyPr wrap="none" rtlCol="0">
            <a:spAutoFit/>
          </a:bodyPr>
          <a:lstStyle/>
          <a:p>
            <a:r>
              <a:rPr lang="fr-FR" sz="1000" dirty="0"/>
              <a:t>Cet élément peut être commandé séparément</a:t>
            </a:r>
          </a:p>
        </p:txBody>
      </p:sp>
      <p:sp>
        <p:nvSpPr>
          <p:cNvPr id="30" name="ZoneTexte 29"/>
          <p:cNvSpPr txBox="1"/>
          <p:nvPr/>
        </p:nvSpPr>
        <p:spPr>
          <a:xfrm>
            <a:off x="4524090" y="5729574"/>
            <a:ext cx="2613216" cy="246221"/>
          </a:xfrm>
          <a:prstGeom prst="rect">
            <a:avLst/>
          </a:prstGeom>
          <a:noFill/>
        </p:spPr>
        <p:txBody>
          <a:bodyPr wrap="none" rtlCol="0">
            <a:spAutoFit/>
          </a:bodyPr>
          <a:lstStyle/>
          <a:p>
            <a:r>
              <a:rPr lang="fr-FR" sz="1000" dirty="0"/>
              <a:t>Cet élément peut être commandé séparément</a:t>
            </a:r>
          </a:p>
        </p:txBody>
      </p:sp>
      <p:sp>
        <p:nvSpPr>
          <p:cNvPr id="32" name="Rectangle 31"/>
          <p:cNvSpPr/>
          <p:nvPr/>
        </p:nvSpPr>
        <p:spPr>
          <a:xfrm>
            <a:off x="4988856" y="1982906"/>
            <a:ext cx="1693410" cy="13969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p:cNvSpPr/>
          <p:nvPr/>
        </p:nvSpPr>
        <p:spPr>
          <a:xfrm>
            <a:off x="5023728" y="4114832"/>
            <a:ext cx="1693410" cy="1418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ZoneTexte 33"/>
          <p:cNvSpPr txBox="1"/>
          <p:nvPr/>
        </p:nvSpPr>
        <p:spPr>
          <a:xfrm>
            <a:off x="815447" y="8136370"/>
            <a:ext cx="4293621" cy="2215991"/>
          </a:xfrm>
          <a:prstGeom prst="rect">
            <a:avLst/>
          </a:prstGeom>
          <a:noFill/>
        </p:spPr>
        <p:txBody>
          <a:bodyPr wrap="square" rtlCol="0">
            <a:spAutoFit/>
          </a:bodyPr>
          <a:lstStyle/>
          <a:p>
            <a:r>
              <a:rPr lang="fr-FR" sz="1400" b="1" dirty="0">
                <a:solidFill>
                  <a:srgbClr val="FF0000"/>
                </a:solidFill>
              </a:rPr>
              <a:t>Ajustement du TDS * </a:t>
            </a:r>
          </a:p>
          <a:p>
            <a:endParaRPr lang="fr-FR" sz="1000" dirty="0"/>
          </a:p>
          <a:p>
            <a:r>
              <a:rPr lang="fr-FR" sz="1000" dirty="0"/>
              <a:t>Le contrôleur de TDS permet au consommateur de régler le niveau de minéralité de l’eau.</a:t>
            </a:r>
          </a:p>
          <a:p>
            <a:pPr marL="171450" indent="-171450">
              <a:buFont typeface="Wingdings" charset="2"/>
              <a:buChar char="q"/>
            </a:pPr>
            <a:r>
              <a:rPr lang="fr-FR" sz="1000" dirty="0"/>
              <a:t>En tournant la valve dans le sens contraire des aiguilles d’une montre on augmente la minéralité</a:t>
            </a:r>
          </a:p>
          <a:p>
            <a:pPr marL="171450" indent="-171450">
              <a:buFont typeface="Wingdings" charset="2"/>
              <a:buChar char="q"/>
            </a:pPr>
            <a:r>
              <a:rPr lang="fr-FR" sz="1000" dirty="0"/>
              <a:t>En tournant la valve dans le sens des aiguilles d’une montre on diminue la minéralité</a:t>
            </a:r>
          </a:p>
          <a:p>
            <a:pPr marL="171450" indent="-171450">
              <a:buFont typeface="Wingdings" charset="2"/>
              <a:buChar char="q"/>
            </a:pPr>
            <a:endParaRPr lang="fr-FR" sz="1000" dirty="0"/>
          </a:p>
          <a:p>
            <a:r>
              <a:rPr lang="fr-FR" sz="1400" dirty="0"/>
              <a:t>👉🏿 </a:t>
            </a:r>
            <a:r>
              <a:rPr lang="fr-FR" sz="1000" b="1" dirty="0"/>
              <a:t>Nous recommandons de régler le TDS assez bas et pas aux environs de 50 mg/l </a:t>
            </a:r>
          </a:p>
          <a:p>
            <a:endParaRPr lang="fr-FR" sz="1000" b="1" dirty="0"/>
          </a:p>
          <a:p>
            <a:r>
              <a:rPr lang="fr-FR" sz="1000" b="1" dirty="0"/>
              <a:t>* </a:t>
            </a:r>
            <a:r>
              <a:rPr lang="fr-FR" sz="1000" dirty="0"/>
              <a:t>Testé et certifié par TUV-SUD South Asia (P)ltd</a:t>
            </a:r>
          </a:p>
        </p:txBody>
      </p:sp>
      <p:sp>
        <p:nvSpPr>
          <p:cNvPr id="25" name="ZoneTexte 24"/>
          <p:cNvSpPr txBox="1"/>
          <p:nvPr/>
        </p:nvSpPr>
        <p:spPr>
          <a:xfrm>
            <a:off x="6521115" y="10167314"/>
            <a:ext cx="596638" cy="246221"/>
          </a:xfrm>
          <a:prstGeom prst="rect">
            <a:avLst/>
          </a:prstGeom>
          <a:noFill/>
        </p:spPr>
        <p:txBody>
          <a:bodyPr wrap="none" rtlCol="0">
            <a:spAutoFit/>
          </a:bodyPr>
          <a:lstStyle/>
          <a:p>
            <a:r>
              <a:rPr lang="fr-FR" sz="1000" dirty="0"/>
              <a:t>Page 10</a:t>
            </a:r>
          </a:p>
        </p:txBody>
      </p:sp>
      <p:pic>
        <p:nvPicPr>
          <p:cNvPr id="36" name="Image 35"/>
          <p:cNvPicPr>
            <a:picLocks noChangeAspect="1"/>
          </p:cNvPicPr>
          <p:nvPr/>
        </p:nvPicPr>
        <p:blipFill>
          <a:blip r:embed="rId6"/>
          <a:stretch>
            <a:fillRect/>
          </a:stretch>
        </p:blipFill>
        <p:spPr>
          <a:xfrm>
            <a:off x="5690808" y="7763679"/>
            <a:ext cx="1207157" cy="1306142"/>
          </a:xfrm>
          <a:prstGeom prst="rect">
            <a:avLst/>
          </a:prstGeom>
        </p:spPr>
      </p:pic>
      <p:sp>
        <p:nvSpPr>
          <p:cNvPr id="42" name="ZoneTexte 41"/>
          <p:cNvSpPr txBox="1"/>
          <p:nvPr/>
        </p:nvSpPr>
        <p:spPr>
          <a:xfrm>
            <a:off x="5472626" y="9156902"/>
            <a:ext cx="1920269" cy="923330"/>
          </a:xfrm>
          <a:prstGeom prst="rect">
            <a:avLst/>
          </a:prstGeom>
          <a:noFill/>
        </p:spPr>
        <p:txBody>
          <a:bodyPr wrap="none" rtlCol="0">
            <a:spAutoFit/>
          </a:bodyPr>
          <a:lstStyle/>
          <a:p>
            <a:r>
              <a:rPr lang="fr-FR" b="1" dirty="0">
                <a:solidFill>
                  <a:srgbClr val="FF0000"/>
                </a:solidFill>
              </a:rPr>
              <a:t>Connection au </a:t>
            </a:r>
          </a:p>
          <a:p>
            <a:r>
              <a:rPr lang="fr-FR" b="1" dirty="0">
                <a:solidFill>
                  <a:srgbClr val="FF0000"/>
                </a:solidFill>
              </a:rPr>
              <a:t>dynamiseur DIPTI </a:t>
            </a:r>
          </a:p>
          <a:p>
            <a:endParaRPr lang="fr-FR" dirty="0"/>
          </a:p>
        </p:txBody>
      </p:sp>
      <p:pic>
        <p:nvPicPr>
          <p:cNvPr id="37" name="Image 36"/>
          <p:cNvPicPr>
            <a:picLocks noChangeAspect="1"/>
          </p:cNvPicPr>
          <p:nvPr/>
        </p:nvPicPr>
        <p:blipFill>
          <a:blip r:embed="rId7"/>
          <a:stretch>
            <a:fillRect/>
          </a:stretch>
        </p:blipFill>
        <p:spPr>
          <a:xfrm>
            <a:off x="6605363" y="192782"/>
            <a:ext cx="937220" cy="1031351"/>
          </a:xfrm>
          <a:prstGeom prst="rect">
            <a:avLst/>
          </a:prstGeom>
        </p:spPr>
      </p:pic>
      <p:pic>
        <p:nvPicPr>
          <p:cNvPr id="3" name="Imag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989" y="1933099"/>
            <a:ext cx="1411424" cy="2042060"/>
          </a:xfrm>
          <a:prstGeom prst="rect">
            <a:avLst/>
          </a:prstGeom>
        </p:spPr>
      </p:pic>
      <p:cxnSp>
        <p:nvCxnSpPr>
          <p:cNvPr id="6" name="Connecteur droit 5"/>
          <p:cNvCxnSpPr/>
          <p:nvPr/>
        </p:nvCxnSpPr>
        <p:spPr>
          <a:xfrm flipH="1">
            <a:off x="2153099" y="2975903"/>
            <a:ext cx="895988" cy="461308"/>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9"/>
          <a:stretch>
            <a:fillRect/>
          </a:stretch>
        </p:blipFill>
        <p:spPr>
          <a:xfrm>
            <a:off x="1157179" y="4066939"/>
            <a:ext cx="3048817" cy="3647407"/>
          </a:xfrm>
          <a:prstGeom prst="rect">
            <a:avLst/>
          </a:prstGeom>
        </p:spPr>
      </p:pic>
      <p:pic>
        <p:nvPicPr>
          <p:cNvPr id="39" name="Imag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7991" y="6005849"/>
            <a:ext cx="1181684" cy="1709670"/>
          </a:xfrm>
          <a:prstGeom prst="rect">
            <a:avLst/>
          </a:prstGeom>
        </p:spPr>
      </p:pic>
      <p:cxnSp>
        <p:nvCxnSpPr>
          <p:cNvPr id="12" name="Connecteur droit 11"/>
          <p:cNvCxnSpPr/>
          <p:nvPr/>
        </p:nvCxnSpPr>
        <p:spPr>
          <a:xfrm>
            <a:off x="6759675" y="7220607"/>
            <a:ext cx="12168" cy="15608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6069329" y="6769787"/>
            <a:ext cx="5650" cy="2559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a:off x="6605363" y="7220607"/>
            <a:ext cx="1543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668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33599" y="1402318"/>
            <a:ext cx="6385560" cy="553998"/>
          </a:xfrm>
          <a:prstGeom prst="rect">
            <a:avLst/>
          </a:prstGeom>
          <a:noFill/>
        </p:spPr>
        <p:txBody>
          <a:bodyPr wrap="square" rtlCol="0">
            <a:spAutoFit/>
          </a:bodyPr>
          <a:lstStyle/>
          <a:p>
            <a:r>
              <a:rPr lang="fr-FR" sz="1000" b="1" dirty="0"/>
              <a:t>La SITA Maxx </a:t>
            </a:r>
            <a:r>
              <a:rPr lang="fr-FR" sz="1000" dirty="0"/>
              <a:t>intègre un système d’alarme sonore en cas de mauvais fonctionnement de la lampe UV. Ceci afin d’assurer en permanence un bon fonctionnement de la purification de l’eau.</a:t>
            </a:r>
          </a:p>
          <a:p>
            <a:r>
              <a:rPr lang="fr-FR" sz="1000" dirty="0"/>
              <a:t>L’alarme émet deux petits bips toutes les 2 secondes. </a:t>
            </a:r>
          </a:p>
        </p:txBody>
      </p:sp>
      <p:pic>
        <p:nvPicPr>
          <p:cNvPr id="40" name="Image 39"/>
          <p:cNvPicPr>
            <a:picLocks noChangeAspect="1"/>
          </p:cNvPicPr>
          <p:nvPr/>
        </p:nvPicPr>
        <p:blipFill>
          <a:blip r:embed="rId3"/>
          <a:stretch>
            <a:fillRect/>
          </a:stretch>
        </p:blipFill>
        <p:spPr>
          <a:xfrm>
            <a:off x="814327" y="2345198"/>
            <a:ext cx="3120965" cy="216134"/>
          </a:xfrm>
          <a:prstGeom prst="rect">
            <a:avLst/>
          </a:prstGeom>
        </p:spPr>
      </p:pic>
      <p:pic>
        <p:nvPicPr>
          <p:cNvPr id="41" name="Image 40"/>
          <p:cNvPicPr>
            <a:picLocks noChangeAspect="1"/>
          </p:cNvPicPr>
          <p:nvPr/>
        </p:nvPicPr>
        <p:blipFill>
          <a:blip r:embed="rId3"/>
          <a:stretch>
            <a:fillRect/>
          </a:stretch>
        </p:blipFill>
        <p:spPr>
          <a:xfrm>
            <a:off x="3939441" y="2352717"/>
            <a:ext cx="3120965" cy="216134"/>
          </a:xfrm>
          <a:prstGeom prst="rect">
            <a:avLst/>
          </a:prstGeom>
        </p:spPr>
      </p:pic>
      <p:sp>
        <p:nvSpPr>
          <p:cNvPr id="42" name="ZoneTexte 41"/>
          <p:cNvSpPr txBox="1"/>
          <p:nvPr/>
        </p:nvSpPr>
        <p:spPr>
          <a:xfrm>
            <a:off x="807568" y="2531533"/>
            <a:ext cx="447558" cy="246221"/>
          </a:xfrm>
          <a:prstGeom prst="rect">
            <a:avLst/>
          </a:prstGeom>
          <a:noFill/>
        </p:spPr>
        <p:txBody>
          <a:bodyPr wrap="none" rtlCol="0">
            <a:spAutoFit/>
          </a:bodyPr>
          <a:lstStyle/>
          <a:p>
            <a:r>
              <a:rPr lang="fr-FR" sz="1000" dirty="0"/>
              <a:t>2 sec</a:t>
            </a:r>
          </a:p>
        </p:txBody>
      </p:sp>
      <p:sp>
        <p:nvSpPr>
          <p:cNvPr id="43" name="ZoneTexte 42"/>
          <p:cNvSpPr txBox="1"/>
          <p:nvPr/>
        </p:nvSpPr>
        <p:spPr>
          <a:xfrm>
            <a:off x="1857437" y="2539996"/>
            <a:ext cx="447558" cy="246221"/>
          </a:xfrm>
          <a:prstGeom prst="rect">
            <a:avLst/>
          </a:prstGeom>
          <a:noFill/>
        </p:spPr>
        <p:txBody>
          <a:bodyPr wrap="none" rtlCol="0">
            <a:spAutoFit/>
          </a:bodyPr>
          <a:lstStyle/>
          <a:p>
            <a:r>
              <a:rPr lang="fr-FR" sz="1000" dirty="0"/>
              <a:t>2 sec</a:t>
            </a:r>
          </a:p>
        </p:txBody>
      </p:sp>
      <p:sp>
        <p:nvSpPr>
          <p:cNvPr id="44" name="ZoneTexte 43"/>
          <p:cNvSpPr txBox="1"/>
          <p:nvPr/>
        </p:nvSpPr>
        <p:spPr>
          <a:xfrm>
            <a:off x="2941197" y="2548461"/>
            <a:ext cx="447558" cy="246221"/>
          </a:xfrm>
          <a:prstGeom prst="rect">
            <a:avLst/>
          </a:prstGeom>
          <a:noFill/>
        </p:spPr>
        <p:txBody>
          <a:bodyPr wrap="none" rtlCol="0">
            <a:spAutoFit/>
          </a:bodyPr>
          <a:lstStyle/>
          <a:p>
            <a:r>
              <a:rPr lang="fr-FR" sz="1000" dirty="0"/>
              <a:t>2 sec</a:t>
            </a:r>
          </a:p>
        </p:txBody>
      </p:sp>
      <p:sp>
        <p:nvSpPr>
          <p:cNvPr id="45" name="ZoneTexte 44"/>
          <p:cNvSpPr txBox="1"/>
          <p:nvPr/>
        </p:nvSpPr>
        <p:spPr>
          <a:xfrm>
            <a:off x="3991066" y="2556924"/>
            <a:ext cx="447558" cy="246221"/>
          </a:xfrm>
          <a:prstGeom prst="rect">
            <a:avLst/>
          </a:prstGeom>
          <a:noFill/>
        </p:spPr>
        <p:txBody>
          <a:bodyPr wrap="none" rtlCol="0">
            <a:spAutoFit/>
          </a:bodyPr>
          <a:lstStyle/>
          <a:p>
            <a:r>
              <a:rPr lang="fr-FR" sz="1000" dirty="0"/>
              <a:t>2 sec</a:t>
            </a:r>
          </a:p>
        </p:txBody>
      </p:sp>
      <p:sp>
        <p:nvSpPr>
          <p:cNvPr id="46" name="ZoneTexte 45"/>
          <p:cNvSpPr txBox="1"/>
          <p:nvPr/>
        </p:nvSpPr>
        <p:spPr>
          <a:xfrm>
            <a:off x="4990146" y="2548457"/>
            <a:ext cx="447558" cy="246221"/>
          </a:xfrm>
          <a:prstGeom prst="rect">
            <a:avLst/>
          </a:prstGeom>
          <a:noFill/>
        </p:spPr>
        <p:txBody>
          <a:bodyPr wrap="none" rtlCol="0">
            <a:spAutoFit/>
          </a:bodyPr>
          <a:lstStyle/>
          <a:p>
            <a:r>
              <a:rPr lang="fr-FR" sz="1000" dirty="0"/>
              <a:t>2 sec</a:t>
            </a:r>
          </a:p>
        </p:txBody>
      </p:sp>
      <p:sp>
        <p:nvSpPr>
          <p:cNvPr id="47" name="ZoneTexte 46"/>
          <p:cNvSpPr txBox="1"/>
          <p:nvPr/>
        </p:nvSpPr>
        <p:spPr>
          <a:xfrm>
            <a:off x="6040015" y="2556920"/>
            <a:ext cx="447558" cy="246221"/>
          </a:xfrm>
          <a:prstGeom prst="rect">
            <a:avLst/>
          </a:prstGeom>
          <a:noFill/>
        </p:spPr>
        <p:txBody>
          <a:bodyPr wrap="none" rtlCol="0">
            <a:spAutoFit/>
          </a:bodyPr>
          <a:lstStyle/>
          <a:p>
            <a:r>
              <a:rPr lang="fr-FR" sz="1000" dirty="0"/>
              <a:t>2 sec</a:t>
            </a:r>
          </a:p>
        </p:txBody>
      </p:sp>
      <p:sp>
        <p:nvSpPr>
          <p:cNvPr id="48" name="ZoneTexte 47"/>
          <p:cNvSpPr txBox="1"/>
          <p:nvPr/>
        </p:nvSpPr>
        <p:spPr>
          <a:xfrm>
            <a:off x="705805" y="2793131"/>
            <a:ext cx="6385560" cy="430887"/>
          </a:xfrm>
          <a:prstGeom prst="rect">
            <a:avLst/>
          </a:prstGeom>
          <a:noFill/>
        </p:spPr>
        <p:txBody>
          <a:bodyPr wrap="square" rtlCol="0">
            <a:spAutoFit/>
          </a:bodyPr>
          <a:lstStyle/>
          <a:p>
            <a:r>
              <a:rPr lang="fr-FR" sz="1200" dirty="0"/>
              <a:t> </a:t>
            </a:r>
            <a:r>
              <a:rPr lang="fr-FR" sz="1000" dirty="0"/>
              <a:t>Quand l’alarme émet les petits bips toutes les 2 secondes, éteindre la fontaine et appeler le service de maintenance. La purification va s’arrêter instantanément. </a:t>
            </a:r>
          </a:p>
        </p:txBody>
      </p:sp>
      <p:sp>
        <p:nvSpPr>
          <p:cNvPr id="49" name="ZoneTexte 48"/>
          <p:cNvSpPr txBox="1"/>
          <p:nvPr/>
        </p:nvSpPr>
        <p:spPr>
          <a:xfrm>
            <a:off x="750352" y="1050862"/>
            <a:ext cx="5254259" cy="307777"/>
          </a:xfrm>
          <a:prstGeom prst="rect">
            <a:avLst/>
          </a:prstGeom>
          <a:noFill/>
        </p:spPr>
        <p:txBody>
          <a:bodyPr wrap="none" rtlCol="0">
            <a:spAutoFit/>
          </a:bodyPr>
          <a:lstStyle/>
          <a:p>
            <a:r>
              <a:rPr lang="fr-FR" sz="1400" b="1" dirty="0">
                <a:solidFill>
                  <a:srgbClr val="FF0000"/>
                </a:solidFill>
              </a:rPr>
              <a:t>Alarme de mauvais fonctionnement de la lampe d’Ultra Violets  (UV)</a:t>
            </a:r>
          </a:p>
        </p:txBody>
      </p:sp>
      <p:sp>
        <p:nvSpPr>
          <p:cNvPr id="50" name="ZoneTexte 49"/>
          <p:cNvSpPr txBox="1"/>
          <p:nvPr/>
        </p:nvSpPr>
        <p:spPr>
          <a:xfrm>
            <a:off x="754947" y="3360673"/>
            <a:ext cx="5254259" cy="307777"/>
          </a:xfrm>
          <a:prstGeom prst="rect">
            <a:avLst/>
          </a:prstGeom>
          <a:noFill/>
        </p:spPr>
        <p:txBody>
          <a:bodyPr wrap="none" rtlCol="0">
            <a:spAutoFit/>
          </a:bodyPr>
          <a:lstStyle/>
          <a:p>
            <a:r>
              <a:rPr lang="fr-FR" sz="1400" b="1" dirty="0">
                <a:solidFill>
                  <a:srgbClr val="FF0000"/>
                </a:solidFill>
              </a:rPr>
              <a:t>Alarme de mauvais fonctionnement de la lampe d’Ultra Violets  (UV)</a:t>
            </a:r>
          </a:p>
        </p:txBody>
      </p:sp>
      <p:sp>
        <p:nvSpPr>
          <p:cNvPr id="51" name="ZoneTexte 50"/>
          <p:cNvSpPr txBox="1"/>
          <p:nvPr/>
        </p:nvSpPr>
        <p:spPr>
          <a:xfrm>
            <a:off x="746660" y="3727889"/>
            <a:ext cx="6385560" cy="861774"/>
          </a:xfrm>
          <a:prstGeom prst="rect">
            <a:avLst/>
          </a:prstGeom>
          <a:noFill/>
        </p:spPr>
        <p:txBody>
          <a:bodyPr wrap="square" rtlCol="0">
            <a:spAutoFit/>
          </a:bodyPr>
          <a:lstStyle/>
          <a:p>
            <a:r>
              <a:rPr lang="fr-FR" sz="1000" b="1" dirty="0"/>
              <a:t>La SITA Maxx </a:t>
            </a:r>
            <a:r>
              <a:rPr lang="fr-FR" sz="1000" dirty="0"/>
              <a:t>intègre un système d’alarme sonore qui signale la nécessité de changer les filtres. Ce signal va sonner après 700 heures de fonctionnement depuis l’installation ou le dernier changement de filtres. Si les filtres ne sont pas changés dans un délai de 60 heures après le signal, la fontaine va s’arrêter automatiquement pour éviter une dégradation de la purification. </a:t>
            </a:r>
          </a:p>
          <a:p>
            <a:r>
              <a:rPr lang="fr-FR" sz="1000" dirty="0"/>
              <a:t>L’alarme émet quatre petits bips toutes les 2 secondes pendant 30 secondes. Le cycle se répète toutes les 2 heures.</a:t>
            </a:r>
          </a:p>
        </p:txBody>
      </p:sp>
      <p:cxnSp>
        <p:nvCxnSpPr>
          <p:cNvPr id="73" name="Connecteur droit 72"/>
          <p:cNvCxnSpPr/>
          <p:nvPr/>
        </p:nvCxnSpPr>
        <p:spPr>
          <a:xfrm flipV="1">
            <a:off x="2756848" y="6507422"/>
            <a:ext cx="4238233" cy="7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0" name="Image 99"/>
          <p:cNvPicPr>
            <a:picLocks noChangeAspect="1"/>
          </p:cNvPicPr>
          <p:nvPr/>
        </p:nvPicPr>
        <p:blipFill>
          <a:blip r:embed="rId4"/>
          <a:stretch>
            <a:fillRect/>
          </a:stretch>
        </p:blipFill>
        <p:spPr>
          <a:xfrm>
            <a:off x="1112127" y="5058555"/>
            <a:ext cx="5408526" cy="250294"/>
          </a:xfrm>
          <a:prstGeom prst="rect">
            <a:avLst/>
          </a:prstGeom>
        </p:spPr>
      </p:pic>
      <p:sp>
        <p:nvSpPr>
          <p:cNvPr id="101" name="ZoneTexte 100"/>
          <p:cNvSpPr txBox="1"/>
          <p:nvPr/>
        </p:nvSpPr>
        <p:spPr>
          <a:xfrm>
            <a:off x="1837313" y="5340699"/>
            <a:ext cx="513282" cy="246221"/>
          </a:xfrm>
          <a:prstGeom prst="rect">
            <a:avLst/>
          </a:prstGeom>
          <a:noFill/>
        </p:spPr>
        <p:txBody>
          <a:bodyPr wrap="none" rtlCol="0">
            <a:spAutoFit/>
          </a:bodyPr>
          <a:lstStyle/>
          <a:p>
            <a:r>
              <a:rPr lang="fr-FR" sz="1000" dirty="0"/>
              <a:t>30 sec</a:t>
            </a:r>
          </a:p>
        </p:txBody>
      </p:sp>
      <p:sp>
        <p:nvSpPr>
          <p:cNvPr id="102" name="ZoneTexte 101"/>
          <p:cNvSpPr txBox="1"/>
          <p:nvPr/>
        </p:nvSpPr>
        <p:spPr>
          <a:xfrm>
            <a:off x="4506446" y="5363373"/>
            <a:ext cx="513282" cy="246221"/>
          </a:xfrm>
          <a:prstGeom prst="rect">
            <a:avLst/>
          </a:prstGeom>
          <a:noFill/>
        </p:spPr>
        <p:txBody>
          <a:bodyPr wrap="none" rtlCol="0">
            <a:spAutoFit/>
          </a:bodyPr>
          <a:lstStyle/>
          <a:p>
            <a:r>
              <a:rPr lang="fr-FR" sz="1000" dirty="0"/>
              <a:t>30 sec</a:t>
            </a:r>
          </a:p>
        </p:txBody>
      </p:sp>
      <p:sp>
        <p:nvSpPr>
          <p:cNvPr id="103" name="ZoneTexte 102"/>
          <p:cNvSpPr txBox="1"/>
          <p:nvPr/>
        </p:nvSpPr>
        <p:spPr>
          <a:xfrm>
            <a:off x="3143724" y="5340698"/>
            <a:ext cx="636713" cy="246221"/>
          </a:xfrm>
          <a:prstGeom prst="rect">
            <a:avLst/>
          </a:prstGeom>
          <a:noFill/>
        </p:spPr>
        <p:txBody>
          <a:bodyPr wrap="none" rtlCol="0">
            <a:spAutoFit/>
          </a:bodyPr>
          <a:lstStyle/>
          <a:p>
            <a:r>
              <a:rPr lang="fr-FR" sz="1000" dirty="0"/>
              <a:t>2 heures</a:t>
            </a:r>
          </a:p>
        </p:txBody>
      </p:sp>
      <p:sp>
        <p:nvSpPr>
          <p:cNvPr id="104" name="ZoneTexte 103"/>
          <p:cNvSpPr txBox="1"/>
          <p:nvPr/>
        </p:nvSpPr>
        <p:spPr>
          <a:xfrm>
            <a:off x="5936288" y="5363372"/>
            <a:ext cx="636713" cy="246221"/>
          </a:xfrm>
          <a:prstGeom prst="rect">
            <a:avLst/>
          </a:prstGeom>
          <a:noFill/>
        </p:spPr>
        <p:txBody>
          <a:bodyPr wrap="none" rtlCol="0">
            <a:spAutoFit/>
          </a:bodyPr>
          <a:lstStyle/>
          <a:p>
            <a:r>
              <a:rPr lang="fr-FR" sz="1000" dirty="0"/>
              <a:t>2 heures</a:t>
            </a:r>
          </a:p>
        </p:txBody>
      </p:sp>
      <p:sp>
        <p:nvSpPr>
          <p:cNvPr id="105" name="ZoneTexte 104"/>
          <p:cNvSpPr txBox="1"/>
          <p:nvPr/>
        </p:nvSpPr>
        <p:spPr>
          <a:xfrm>
            <a:off x="746660" y="5568061"/>
            <a:ext cx="6385560" cy="584775"/>
          </a:xfrm>
          <a:prstGeom prst="rect">
            <a:avLst/>
          </a:prstGeom>
          <a:noFill/>
        </p:spPr>
        <p:txBody>
          <a:bodyPr wrap="square" rtlCol="0">
            <a:spAutoFit/>
          </a:bodyPr>
          <a:lstStyle/>
          <a:p>
            <a:r>
              <a:rPr lang="fr-FR" sz="1200" dirty="0"/>
              <a:t> </a:t>
            </a:r>
            <a:r>
              <a:rPr lang="fr-FR" sz="1000" dirty="0"/>
              <a:t>Quand l’alarme se met en marche, appeler le service de maintenance pour changer les filtres. Si le changement n’est pas effectué dans les 60 heures, la purification va s’arrêter jusqu’au remplacement des filtres. Après 60 heures le signal devient permanent.</a:t>
            </a:r>
          </a:p>
        </p:txBody>
      </p:sp>
      <p:sp>
        <p:nvSpPr>
          <p:cNvPr id="106" name="ZoneTexte 105"/>
          <p:cNvSpPr txBox="1"/>
          <p:nvPr/>
        </p:nvSpPr>
        <p:spPr>
          <a:xfrm>
            <a:off x="738910" y="7157060"/>
            <a:ext cx="6470468" cy="2554545"/>
          </a:xfrm>
          <a:prstGeom prst="rect">
            <a:avLst/>
          </a:prstGeom>
          <a:noFill/>
        </p:spPr>
        <p:txBody>
          <a:bodyPr wrap="square" rtlCol="0">
            <a:spAutoFit/>
          </a:bodyPr>
          <a:lstStyle/>
          <a:p>
            <a:r>
              <a:rPr lang="fr-FR" sz="1000" dirty="0"/>
              <a:t>Un micro-processeur est installé pour assurer la production d’une eau purifiée et bonne pour la santé. Il assume les fonctions suivantes :</a:t>
            </a:r>
          </a:p>
          <a:p>
            <a:endParaRPr lang="fr-FR" sz="1000" b="1" dirty="0"/>
          </a:p>
          <a:p>
            <a:r>
              <a:rPr lang="fr-FR" sz="1000" b="1" dirty="0"/>
              <a:t>Délai de stabilisation de la lampe UV : </a:t>
            </a:r>
            <a:r>
              <a:rPr lang="fr-FR" sz="1000" dirty="0"/>
              <a:t> Pour s’assurer que la lampe UV est préchauffée et fonctionne normalement avant de commencer la désinfection de l’eau, le micro-processeur donne une délai de 2 secondes à la lampe UV quand la fontaine est mise en marche.  Pendant ce délai, seule la lampe UV est allumée alors que les autres parties de la fontaine sont éteintes.</a:t>
            </a:r>
          </a:p>
          <a:p>
            <a:endParaRPr lang="fr-FR" sz="1000" dirty="0"/>
          </a:p>
          <a:p>
            <a:r>
              <a:rPr lang="fr-FR" sz="1000" b="1" dirty="0"/>
              <a:t>Délai de purification : </a:t>
            </a:r>
            <a:r>
              <a:rPr lang="fr-FR" sz="1000" dirty="0"/>
              <a:t>pour s’assurer que l’eau restante dans les tuyaux intérieurs et la chambre UV sont désinfectés avant de passer dans le réservoir de stockage, le système donne un délai de 5 secondes quand la fontaine est mise en marche. Pendant ce délai, la lampe UV détruit tous les micro-organismes qui pourraient subsister dans la chambre UV. Après ce délai, tous les autres éléments électriques comme la pompe de pression RO et la valve solénoïde sont mises sous tension afin de démarrer le cycle normal de purification.</a:t>
            </a:r>
          </a:p>
          <a:p>
            <a:endParaRPr lang="fr-FR" sz="1000" dirty="0"/>
          </a:p>
          <a:p>
            <a:r>
              <a:rPr lang="fr-FR" sz="1000" dirty="0"/>
              <a:t>Alarme: Le micro-processeur intégré à la fontaine SITA Maxx contrôle et détecte les La nécessité de changer la lampe UV et les filtres.</a:t>
            </a:r>
          </a:p>
        </p:txBody>
      </p:sp>
      <p:sp>
        <p:nvSpPr>
          <p:cNvPr id="107" name="ZoneTexte 106"/>
          <p:cNvSpPr txBox="1"/>
          <p:nvPr/>
        </p:nvSpPr>
        <p:spPr>
          <a:xfrm>
            <a:off x="738910" y="6880247"/>
            <a:ext cx="3692229" cy="307777"/>
          </a:xfrm>
          <a:prstGeom prst="rect">
            <a:avLst/>
          </a:prstGeom>
          <a:noFill/>
        </p:spPr>
        <p:txBody>
          <a:bodyPr wrap="none" rtlCol="0">
            <a:spAutoFit/>
          </a:bodyPr>
          <a:lstStyle/>
          <a:p>
            <a:r>
              <a:rPr lang="fr-FR" sz="1400" b="1" dirty="0">
                <a:solidFill>
                  <a:srgbClr val="FF0000"/>
                </a:solidFill>
              </a:rPr>
              <a:t>Fonctionnement contrôlé par micro-processeur</a:t>
            </a:r>
          </a:p>
        </p:txBody>
      </p:sp>
      <p:cxnSp>
        <p:nvCxnSpPr>
          <p:cNvPr id="109" name="Connecteur droit 108"/>
          <p:cNvCxnSpPr/>
          <p:nvPr/>
        </p:nvCxnSpPr>
        <p:spPr>
          <a:xfrm flipV="1">
            <a:off x="1255126" y="6665502"/>
            <a:ext cx="1501722" cy="14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2756848" y="6515013"/>
            <a:ext cx="0" cy="1650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Image 11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3868" y="167393"/>
            <a:ext cx="970941" cy="970941"/>
          </a:xfrm>
          <a:prstGeom prst="rect">
            <a:avLst/>
          </a:prstGeom>
        </p:spPr>
      </p:pic>
      <p:sp>
        <p:nvSpPr>
          <p:cNvPr id="120" name="Rectangle à coins arrondis 119"/>
          <p:cNvSpPr/>
          <p:nvPr/>
        </p:nvSpPr>
        <p:spPr>
          <a:xfrm>
            <a:off x="1336223" y="361130"/>
            <a:ext cx="5087726" cy="488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Systèmes d’alarmes sonores</a:t>
            </a:r>
          </a:p>
        </p:txBody>
      </p:sp>
      <p:pic>
        <p:nvPicPr>
          <p:cNvPr id="122" name="Image 121"/>
          <p:cNvPicPr>
            <a:picLocks noChangeAspect="1"/>
          </p:cNvPicPr>
          <p:nvPr/>
        </p:nvPicPr>
        <p:blipFill>
          <a:blip r:embed="rId6"/>
          <a:stretch>
            <a:fillRect/>
          </a:stretch>
        </p:blipFill>
        <p:spPr>
          <a:xfrm>
            <a:off x="6605363" y="192782"/>
            <a:ext cx="937220" cy="1031351"/>
          </a:xfrm>
          <a:prstGeom prst="rect">
            <a:avLst/>
          </a:prstGeom>
        </p:spPr>
      </p:pic>
      <p:pic>
        <p:nvPicPr>
          <p:cNvPr id="2" name="Image 1"/>
          <p:cNvPicPr>
            <a:picLocks noChangeAspect="1"/>
          </p:cNvPicPr>
          <p:nvPr/>
        </p:nvPicPr>
        <p:blipFill>
          <a:blip r:embed="rId7"/>
          <a:stretch>
            <a:fillRect/>
          </a:stretch>
        </p:blipFill>
        <p:spPr>
          <a:xfrm>
            <a:off x="3510756" y="5200650"/>
            <a:ext cx="520700" cy="279400"/>
          </a:xfrm>
          <a:prstGeom prst="rect">
            <a:avLst/>
          </a:prstGeom>
        </p:spPr>
      </p:pic>
      <p:sp>
        <p:nvSpPr>
          <p:cNvPr id="5" name="ZoneTexte 4"/>
          <p:cNvSpPr txBox="1"/>
          <p:nvPr/>
        </p:nvSpPr>
        <p:spPr>
          <a:xfrm>
            <a:off x="6513184" y="10058400"/>
            <a:ext cx="596638" cy="246221"/>
          </a:xfrm>
          <a:prstGeom prst="rect">
            <a:avLst/>
          </a:prstGeom>
          <a:noFill/>
        </p:spPr>
        <p:txBody>
          <a:bodyPr wrap="none" rtlCol="0">
            <a:spAutoFit/>
          </a:bodyPr>
          <a:lstStyle/>
          <a:p>
            <a:r>
              <a:rPr lang="fr-FR" sz="1000" dirty="0"/>
              <a:t>Page 11</a:t>
            </a:r>
          </a:p>
        </p:txBody>
      </p:sp>
    </p:spTree>
    <p:extLst>
      <p:ext uri="{BB962C8B-B14F-4D97-AF65-F5344CB8AC3E}">
        <p14:creationId xmlns:p14="http://schemas.microsoft.com/office/powerpoint/2010/main" val="369083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0690" y="196520"/>
            <a:ext cx="970941" cy="970941"/>
          </a:xfrm>
          <a:prstGeom prst="rect">
            <a:avLst/>
          </a:prstGeom>
        </p:spPr>
      </p:pic>
      <p:sp>
        <p:nvSpPr>
          <p:cNvPr id="8" name="Rectangle à coins arrondis 7"/>
          <p:cNvSpPr/>
          <p:nvPr/>
        </p:nvSpPr>
        <p:spPr>
          <a:xfrm>
            <a:off x="1486159" y="365859"/>
            <a:ext cx="5087726" cy="488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856160" y="1283538"/>
            <a:ext cx="3157575" cy="1169551"/>
          </a:xfrm>
          <a:prstGeom prst="rect">
            <a:avLst/>
          </a:prstGeom>
          <a:noFill/>
        </p:spPr>
        <p:txBody>
          <a:bodyPr wrap="square" rtlCol="0">
            <a:spAutoFit/>
          </a:bodyPr>
          <a:lstStyle/>
          <a:p>
            <a:endParaRPr lang="fr-FR" sz="1000" dirty="0"/>
          </a:p>
          <a:p>
            <a:endParaRPr lang="fr-FR" sz="1000" dirty="0"/>
          </a:p>
          <a:p>
            <a:pPr marL="171450" indent="-171450">
              <a:buFont typeface="Wingdings" charset="2"/>
              <a:buChar char="q"/>
            </a:pPr>
            <a:r>
              <a:rPr lang="fr-FR" sz="1000" dirty="0"/>
              <a:t>Allumer la prise de courant</a:t>
            </a:r>
          </a:p>
          <a:p>
            <a:pPr marL="171450" indent="-171450">
              <a:buFont typeface="Wingdings" charset="2"/>
              <a:buChar char="q"/>
            </a:pPr>
            <a:r>
              <a:rPr lang="fr-FR" sz="1000" dirty="0"/>
              <a:t>Laisser le réservoir se remplir au niveau maximum </a:t>
            </a:r>
          </a:p>
          <a:p>
            <a:pPr marL="171450" indent="-171450">
              <a:buFont typeface="Wingdings" charset="2"/>
              <a:buChar char="q"/>
            </a:pPr>
            <a:r>
              <a:rPr lang="fr-FR" sz="1000" dirty="0"/>
              <a:t>Eteindre l’approvisionnement électrique </a:t>
            </a:r>
          </a:p>
          <a:p>
            <a:pPr marL="171450" indent="-171450">
              <a:buFont typeface="Wingdings" charset="2"/>
              <a:buChar char="q"/>
            </a:pPr>
            <a:r>
              <a:rPr lang="fr-FR" sz="1000" dirty="0"/>
              <a:t>Soulever le couvercle supérieur. Enlever le réservoir, </a:t>
            </a:r>
          </a:p>
          <a:p>
            <a:pPr marL="171450" indent="-171450">
              <a:buFont typeface="Wingdings" charset="2"/>
              <a:buChar char="q"/>
            </a:pPr>
            <a:endParaRPr lang="fr-FR" sz="1000" dirty="0"/>
          </a:p>
        </p:txBody>
      </p:sp>
      <p:sp>
        <p:nvSpPr>
          <p:cNvPr id="4" name="ZoneTexte 3"/>
          <p:cNvSpPr txBox="1"/>
          <p:nvPr/>
        </p:nvSpPr>
        <p:spPr>
          <a:xfrm>
            <a:off x="856160" y="1200262"/>
            <a:ext cx="2071144" cy="584775"/>
          </a:xfrm>
          <a:prstGeom prst="rect">
            <a:avLst/>
          </a:prstGeom>
          <a:noFill/>
        </p:spPr>
        <p:txBody>
          <a:bodyPr wrap="none" rtlCol="0">
            <a:spAutoFit/>
          </a:bodyPr>
          <a:lstStyle/>
          <a:p>
            <a:r>
              <a:rPr lang="fr-FR" sz="1400" b="1" dirty="0">
                <a:solidFill>
                  <a:srgbClr val="FF0000"/>
                </a:solidFill>
              </a:rPr>
              <a:t>Démarrage de la fontaine</a:t>
            </a:r>
          </a:p>
          <a:p>
            <a:endParaRPr lang="fr-FR" dirty="0"/>
          </a:p>
        </p:txBody>
      </p:sp>
      <p:sp>
        <p:nvSpPr>
          <p:cNvPr id="10" name="ZoneTexte 9"/>
          <p:cNvSpPr txBox="1"/>
          <p:nvPr/>
        </p:nvSpPr>
        <p:spPr>
          <a:xfrm>
            <a:off x="4040528" y="1474440"/>
            <a:ext cx="3157575" cy="1477328"/>
          </a:xfrm>
          <a:prstGeom prst="rect">
            <a:avLst/>
          </a:prstGeom>
          <a:noFill/>
        </p:spPr>
        <p:txBody>
          <a:bodyPr wrap="square" rtlCol="0">
            <a:spAutoFit/>
          </a:bodyPr>
          <a:lstStyle/>
          <a:p>
            <a:r>
              <a:rPr lang="fr-FR" sz="1000" dirty="0"/>
              <a:t>e vider et le rincer pour enlever les résidus du réservoir et des filtres.</a:t>
            </a:r>
          </a:p>
          <a:p>
            <a:pPr marL="171450" indent="-171450">
              <a:buFont typeface="Wingdings" charset="2"/>
              <a:buChar char="q"/>
            </a:pPr>
            <a:r>
              <a:rPr lang="fr-FR" sz="1000" dirty="0"/>
              <a:t>Replacer le réservoir et abaisser le couvercle.</a:t>
            </a:r>
          </a:p>
          <a:p>
            <a:pPr marL="171450" indent="-171450">
              <a:buFont typeface="Wingdings" charset="2"/>
              <a:buChar char="q"/>
            </a:pPr>
            <a:r>
              <a:rPr lang="fr-FR" sz="1000" dirty="0"/>
              <a:t>Rallumer l’approvisionnement électrique</a:t>
            </a:r>
          </a:p>
          <a:p>
            <a:pPr marL="171450" indent="-171450">
              <a:buFont typeface="Wingdings" charset="2"/>
              <a:buChar char="q"/>
            </a:pPr>
            <a:r>
              <a:rPr lang="fr-FR" sz="1000" dirty="0"/>
              <a:t>La fontaine est prête à l’usage</a:t>
            </a:r>
          </a:p>
          <a:p>
            <a:pPr marL="171450" indent="-171450">
              <a:buFont typeface="Wingdings" charset="2"/>
              <a:buChar char="q"/>
            </a:pPr>
            <a:endParaRPr lang="fr-FR" sz="1000" dirty="0"/>
          </a:p>
          <a:p>
            <a:pPr marL="171450" indent="-171450">
              <a:buFont typeface="Wingdings" charset="2"/>
              <a:buChar char="q"/>
            </a:pPr>
            <a:endParaRPr lang="fr-FR" sz="1000" dirty="0"/>
          </a:p>
          <a:p>
            <a:pPr marL="171450" indent="-171450">
              <a:buFont typeface="Wingdings" charset="2"/>
              <a:buChar char="q"/>
            </a:pPr>
            <a:endParaRPr lang="fr-FR" sz="1000" dirty="0"/>
          </a:p>
          <a:p>
            <a:pPr marL="171450" indent="-171450">
              <a:buFont typeface="Wingdings" charset="2"/>
              <a:buChar char="q"/>
            </a:pPr>
            <a:endParaRPr lang="fr-FR" sz="1000" dirty="0"/>
          </a:p>
        </p:txBody>
      </p:sp>
      <p:sp>
        <p:nvSpPr>
          <p:cNvPr id="12" name="ZoneTexte 11"/>
          <p:cNvSpPr txBox="1"/>
          <p:nvPr/>
        </p:nvSpPr>
        <p:spPr>
          <a:xfrm>
            <a:off x="934244" y="5158249"/>
            <a:ext cx="1165127" cy="307777"/>
          </a:xfrm>
          <a:prstGeom prst="rect">
            <a:avLst/>
          </a:prstGeom>
          <a:noFill/>
        </p:spPr>
        <p:txBody>
          <a:bodyPr wrap="none" rtlCol="0">
            <a:spAutoFit/>
          </a:bodyPr>
          <a:lstStyle/>
          <a:p>
            <a:r>
              <a:rPr lang="fr-FR" sz="1400" b="1" dirty="0">
                <a:solidFill>
                  <a:srgbClr val="FF0000"/>
                </a:solidFill>
              </a:rPr>
              <a:t>Maintenance</a:t>
            </a:r>
          </a:p>
        </p:txBody>
      </p:sp>
      <p:sp>
        <p:nvSpPr>
          <p:cNvPr id="13" name="ZoneTexte 12"/>
          <p:cNvSpPr txBox="1"/>
          <p:nvPr/>
        </p:nvSpPr>
        <p:spPr>
          <a:xfrm>
            <a:off x="847029" y="5702938"/>
            <a:ext cx="3227349" cy="1323439"/>
          </a:xfrm>
          <a:prstGeom prst="rect">
            <a:avLst/>
          </a:prstGeom>
          <a:noFill/>
        </p:spPr>
        <p:txBody>
          <a:bodyPr wrap="square" rtlCol="0">
            <a:spAutoFit/>
          </a:bodyPr>
          <a:lstStyle/>
          <a:p>
            <a:endParaRPr lang="fr-FR" sz="1000" dirty="0"/>
          </a:p>
          <a:p>
            <a:endParaRPr lang="fr-FR" sz="1000" dirty="0"/>
          </a:p>
          <a:p>
            <a:pPr marL="171450" indent="-171450">
              <a:buFont typeface="Wingdings" charset="2"/>
              <a:buChar char="q"/>
            </a:pPr>
            <a:r>
              <a:rPr lang="fr-FR" sz="1000" dirty="0"/>
              <a:t>Le réservoir d’eau doit être nettoyé une fois par semaine. </a:t>
            </a:r>
          </a:p>
          <a:p>
            <a:pPr marL="171450" indent="-171450">
              <a:buFont typeface="Wingdings" charset="2"/>
              <a:buChar char="q"/>
            </a:pPr>
            <a:r>
              <a:rPr lang="fr-FR" sz="1000" dirty="0"/>
              <a:t>Remplacer le filtres à  sédiment tous les 12 mois. Il est </a:t>
            </a:r>
          </a:p>
          <a:p>
            <a:r>
              <a:rPr lang="fr-FR" sz="1000" dirty="0"/>
              <a:t>recommandé de changer le FRT en même temps que le changement de filtres.</a:t>
            </a:r>
          </a:p>
          <a:p>
            <a:pPr marL="171450" indent="-171450">
              <a:buFont typeface="Wingdings" charset="2"/>
              <a:buChar char="q"/>
            </a:pPr>
            <a:endParaRPr lang="fr-FR" sz="1000" dirty="0"/>
          </a:p>
        </p:txBody>
      </p:sp>
      <p:sp>
        <p:nvSpPr>
          <p:cNvPr id="14" name="ZoneTexte 13"/>
          <p:cNvSpPr txBox="1"/>
          <p:nvPr/>
        </p:nvSpPr>
        <p:spPr>
          <a:xfrm>
            <a:off x="4040528" y="6010714"/>
            <a:ext cx="3157575" cy="707886"/>
          </a:xfrm>
          <a:prstGeom prst="rect">
            <a:avLst/>
          </a:prstGeom>
          <a:noFill/>
        </p:spPr>
        <p:txBody>
          <a:bodyPr wrap="square" rtlCol="0">
            <a:spAutoFit/>
          </a:bodyPr>
          <a:lstStyle/>
          <a:p>
            <a:pPr marL="171450" indent="-171450">
              <a:buFont typeface="Wingdings" charset="2"/>
              <a:buChar char="q"/>
            </a:pPr>
            <a:r>
              <a:rPr lang="fr-FR" sz="1000" dirty="0"/>
              <a:t>Remplacer la membrane d’UF  tous les ans</a:t>
            </a:r>
          </a:p>
          <a:p>
            <a:pPr marL="171450" indent="-171450">
              <a:buFont typeface="Wingdings" charset="2"/>
              <a:buChar char="q"/>
            </a:pPr>
            <a:r>
              <a:rPr lang="fr-FR" sz="1000" dirty="0"/>
              <a:t>Si vous n’utilisez pas la fontaine pour une période plus ou moins longue (week end et plus) éteindre et vider le réservoir.</a:t>
            </a:r>
          </a:p>
        </p:txBody>
      </p:sp>
      <p:sp>
        <p:nvSpPr>
          <p:cNvPr id="16" name="ZoneTexte 15"/>
          <p:cNvSpPr txBox="1"/>
          <p:nvPr/>
        </p:nvSpPr>
        <p:spPr>
          <a:xfrm>
            <a:off x="847029" y="7026377"/>
            <a:ext cx="6117061" cy="553998"/>
          </a:xfrm>
          <a:prstGeom prst="rect">
            <a:avLst/>
          </a:prstGeom>
          <a:noFill/>
        </p:spPr>
        <p:txBody>
          <a:bodyPr wrap="square" rtlCol="0">
            <a:spAutoFit/>
          </a:bodyPr>
          <a:lstStyle/>
          <a:p>
            <a:r>
              <a:rPr lang="fr-FR" sz="1000" dirty="0"/>
              <a:t>A Noter : les Filtres et des membranes sont des articles consommables.. Leur temps de remplacement dépend de la qualité de l’eau du réseau et de la consommation. Ils ne sont pas couverts par la garantie. Cependant si un filtre   se bouche  dans les six mois ou membrane dans une année, il sera nettoyé/réparé/remplacé sans coût.</a:t>
            </a:r>
          </a:p>
        </p:txBody>
      </p:sp>
      <p:sp>
        <p:nvSpPr>
          <p:cNvPr id="17" name="ZoneTexte 16"/>
          <p:cNvSpPr txBox="1"/>
          <p:nvPr/>
        </p:nvSpPr>
        <p:spPr>
          <a:xfrm>
            <a:off x="6521115" y="10167314"/>
            <a:ext cx="596638" cy="246221"/>
          </a:xfrm>
          <a:prstGeom prst="rect">
            <a:avLst/>
          </a:prstGeom>
          <a:noFill/>
        </p:spPr>
        <p:txBody>
          <a:bodyPr wrap="none" rtlCol="0">
            <a:spAutoFit/>
          </a:bodyPr>
          <a:lstStyle/>
          <a:p>
            <a:r>
              <a:rPr lang="fr-FR" sz="1000" dirty="0"/>
              <a:t>Page 12</a:t>
            </a:r>
          </a:p>
        </p:txBody>
      </p:sp>
      <p:sp>
        <p:nvSpPr>
          <p:cNvPr id="18" name="ZoneTexte 17"/>
          <p:cNvSpPr txBox="1"/>
          <p:nvPr/>
        </p:nvSpPr>
        <p:spPr>
          <a:xfrm>
            <a:off x="2680647" y="418645"/>
            <a:ext cx="2153603" cy="369332"/>
          </a:xfrm>
          <a:prstGeom prst="rect">
            <a:avLst/>
          </a:prstGeom>
          <a:noFill/>
        </p:spPr>
        <p:txBody>
          <a:bodyPr wrap="none" rtlCol="0">
            <a:spAutoFit/>
          </a:bodyPr>
          <a:lstStyle/>
          <a:p>
            <a:r>
              <a:rPr lang="fr-FR" b="1" dirty="0">
                <a:solidFill>
                  <a:schemeClr val="bg1"/>
                </a:solidFill>
              </a:rPr>
              <a:t>Conseils d’utilisation</a:t>
            </a:r>
          </a:p>
        </p:txBody>
      </p:sp>
      <p:pic>
        <p:nvPicPr>
          <p:cNvPr id="19" name="Image 18"/>
          <p:cNvPicPr>
            <a:picLocks noChangeAspect="1"/>
          </p:cNvPicPr>
          <p:nvPr/>
        </p:nvPicPr>
        <p:blipFill>
          <a:blip r:embed="rId4"/>
          <a:stretch>
            <a:fillRect/>
          </a:stretch>
        </p:blipFill>
        <p:spPr>
          <a:xfrm>
            <a:off x="6605363" y="192782"/>
            <a:ext cx="937220" cy="1031351"/>
          </a:xfrm>
          <a:prstGeom prst="rect">
            <a:avLst/>
          </a:prstGeom>
        </p:spPr>
      </p:pic>
      <p:sp>
        <p:nvSpPr>
          <p:cNvPr id="20" name="ZoneTexte 19"/>
          <p:cNvSpPr txBox="1"/>
          <p:nvPr/>
        </p:nvSpPr>
        <p:spPr>
          <a:xfrm>
            <a:off x="856159" y="2616524"/>
            <a:ext cx="2055434" cy="307777"/>
          </a:xfrm>
          <a:prstGeom prst="rect">
            <a:avLst/>
          </a:prstGeom>
          <a:noFill/>
        </p:spPr>
        <p:txBody>
          <a:bodyPr wrap="none" rtlCol="0">
            <a:spAutoFit/>
          </a:bodyPr>
          <a:lstStyle/>
          <a:p>
            <a:r>
              <a:rPr lang="fr-FR" sz="1400" b="1" dirty="0">
                <a:solidFill>
                  <a:srgbClr val="FF0000"/>
                </a:solidFill>
              </a:rPr>
              <a:t>Nettoyage de la fontaine </a:t>
            </a:r>
          </a:p>
        </p:txBody>
      </p:sp>
      <p:pic>
        <p:nvPicPr>
          <p:cNvPr id="21" name="Imag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85" y="3007966"/>
            <a:ext cx="5774784" cy="1853634"/>
          </a:xfrm>
          <a:prstGeom prst="rect">
            <a:avLst/>
          </a:prstGeom>
        </p:spPr>
      </p:pic>
      <p:sp>
        <p:nvSpPr>
          <p:cNvPr id="9" name="ZoneTexte 8"/>
          <p:cNvSpPr txBox="1"/>
          <p:nvPr/>
        </p:nvSpPr>
        <p:spPr>
          <a:xfrm>
            <a:off x="856159" y="5383391"/>
            <a:ext cx="6261594" cy="553998"/>
          </a:xfrm>
          <a:prstGeom prst="rect">
            <a:avLst/>
          </a:prstGeom>
          <a:noFill/>
        </p:spPr>
        <p:txBody>
          <a:bodyPr wrap="square" rtlCol="0">
            <a:spAutoFit/>
          </a:bodyPr>
          <a:lstStyle/>
          <a:p>
            <a:r>
              <a:rPr lang="fr-FR" sz="1000" dirty="0"/>
              <a:t>Pour s’assurer que la fontaine fonctionne à son niveau optimal, il faut organiser une maintenance de routine  dont la fréquence dépend du niveau d’utilisation de la fontaine. </a:t>
            </a:r>
          </a:p>
          <a:p>
            <a:endParaRPr lang="fr-FR" sz="1000" dirty="0"/>
          </a:p>
        </p:txBody>
      </p:sp>
      <p:sp>
        <p:nvSpPr>
          <p:cNvPr id="22" name="ZoneTexte 21"/>
          <p:cNvSpPr txBox="1"/>
          <p:nvPr/>
        </p:nvSpPr>
        <p:spPr>
          <a:xfrm>
            <a:off x="971131" y="4462744"/>
            <a:ext cx="1331347" cy="369332"/>
          </a:xfrm>
          <a:prstGeom prst="rect">
            <a:avLst/>
          </a:prstGeom>
          <a:solidFill>
            <a:schemeClr val="bg1"/>
          </a:solidFill>
        </p:spPr>
        <p:txBody>
          <a:bodyPr wrap="square" rtlCol="0">
            <a:spAutoFit/>
          </a:bodyPr>
          <a:lstStyle/>
          <a:p>
            <a:r>
              <a:rPr lang="fr-FR" sz="900" dirty="0"/>
              <a:t>Éteindre la fontaine</a:t>
            </a:r>
          </a:p>
          <a:p>
            <a:r>
              <a:rPr lang="fr-FR" sz="900" dirty="0"/>
              <a:t>Et fermer l’arrivée d’eau</a:t>
            </a:r>
          </a:p>
        </p:txBody>
      </p:sp>
      <p:sp>
        <p:nvSpPr>
          <p:cNvPr id="23" name="ZoneTexte 22"/>
          <p:cNvSpPr txBox="1"/>
          <p:nvPr/>
        </p:nvSpPr>
        <p:spPr>
          <a:xfrm>
            <a:off x="2424583" y="4572001"/>
            <a:ext cx="1292341" cy="246221"/>
          </a:xfrm>
          <a:prstGeom prst="rect">
            <a:avLst/>
          </a:prstGeom>
          <a:solidFill>
            <a:schemeClr val="bg1"/>
          </a:solidFill>
        </p:spPr>
        <p:txBody>
          <a:bodyPr wrap="none" rtlCol="0">
            <a:spAutoFit/>
          </a:bodyPr>
          <a:lstStyle/>
          <a:p>
            <a:r>
              <a:rPr lang="fr-FR" sz="1000" dirty="0"/>
              <a:t>Soulever le couvercle</a:t>
            </a:r>
          </a:p>
        </p:txBody>
      </p:sp>
      <p:sp>
        <p:nvSpPr>
          <p:cNvPr id="24" name="ZoneTexte 23"/>
          <p:cNvSpPr txBox="1"/>
          <p:nvPr/>
        </p:nvSpPr>
        <p:spPr>
          <a:xfrm>
            <a:off x="3907042" y="4571998"/>
            <a:ext cx="1160895" cy="246221"/>
          </a:xfrm>
          <a:prstGeom prst="rect">
            <a:avLst/>
          </a:prstGeom>
          <a:solidFill>
            <a:schemeClr val="bg1"/>
          </a:solidFill>
        </p:spPr>
        <p:txBody>
          <a:bodyPr wrap="none" rtlCol="0">
            <a:spAutoFit/>
          </a:bodyPr>
          <a:lstStyle/>
          <a:p>
            <a:r>
              <a:rPr lang="fr-FR" sz="1000" dirty="0"/>
              <a:t>Retirer le réservoir</a:t>
            </a:r>
          </a:p>
        </p:txBody>
      </p:sp>
      <p:sp>
        <p:nvSpPr>
          <p:cNvPr id="25" name="ZoneTexte 24"/>
          <p:cNvSpPr txBox="1"/>
          <p:nvPr/>
        </p:nvSpPr>
        <p:spPr>
          <a:xfrm>
            <a:off x="5417206" y="4558140"/>
            <a:ext cx="1269899" cy="246221"/>
          </a:xfrm>
          <a:prstGeom prst="rect">
            <a:avLst/>
          </a:prstGeom>
          <a:solidFill>
            <a:schemeClr val="bg1"/>
          </a:solidFill>
        </p:spPr>
        <p:txBody>
          <a:bodyPr wrap="none" rtlCol="0">
            <a:spAutoFit/>
          </a:bodyPr>
          <a:lstStyle/>
          <a:p>
            <a:r>
              <a:rPr lang="fr-FR" sz="1000" dirty="0"/>
              <a:t>Nettoyer le réservoir</a:t>
            </a:r>
          </a:p>
        </p:txBody>
      </p:sp>
    </p:spTree>
    <p:extLst>
      <p:ext uri="{BB962C8B-B14F-4D97-AF65-F5344CB8AC3E}">
        <p14:creationId xmlns:p14="http://schemas.microsoft.com/office/powerpoint/2010/main" val="80186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247024" y="1189829"/>
            <a:ext cx="5204635" cy="553998"/>
          </a:xfrm>
          <a:prstGeom prst="rect">
            <a:avLst/>
          </a:prstGeom>
          <a:noFill/>
        </p:spPr>
        <p:txBody>
          <a:bodyPr wrap="square" rtlCol="0">
            <a:spAutoFit/>
          </a:bodyPr>
          <a:lstStyle/>
          <a:p>
            <a:r>
              <a:rPr lang="fr-FR" sz="1000" b="1" dirty="0"/>
              <a:t>Coswatech International assure la garantie du producteur Kent International contre tous vices de production sous les réserves d’usage normal et de maintenance régulière comme suit : </a:t>
            </a:r>
          </a:p>
          <a:p>
            <a:endParaRPr lang="fr-FR" sz="1000" b="1" dirty="0"/>
          </a:p>
        </p:txBody>
      </p:sp>
      <p:sp>
        <p:nvSpPr>
          <p:cNvPr id="6" name="ZoneTexte 5"/>
          <p:cNvSpPr txBox="1"/>
          <p:nvPr/>
        </p:nvSpPr>
        <p:spPr>
          <a:xfrm>
            <a:off x="432743" y="1839890"/>
            <a:ext cx="3063164" cy="8263801"/>
          </a:xfrm>
          <a:prstGeom prst="rect">
            <a:avLst/>
          </a:prstGeom>
          <a:noFill/>
        </p:spPr>
        <p:txBody>
          <a:bodyPr wrap="square" rtlCol="0">
            <a:spAutoFit/>
          </a:bodyPr>
          <a:lstStyle/>
          <a:p>
            <a:pPr marL="228600" indent="-228600" algn="just">
              <a:buAutoNum type="arabicPeriod"/>
            </a:pPr>
            <a:r>
              <a:rPr lang="fr-FR" sz="1000" dirty="0"/>
              <a:t>La période de garantie commences à la date de réception du produit par le client. Durant la période de garantie d’un an, Coswatech international ou ses distributeurs agréés, remplacera ou réparera toutes pièces ou parties du produit de purification de l’eau s’avérant défectueuses par défaut de fonctionnement ou de fabrication de l’avis de Coswatech International, à l’exception des éléments consommables tels que filtres à sédiment, filtre à charbon actif et membrane UF. Cependant, si la membrane UF présente un défaut de filtration durant les six premiers mois, elle pourra être réparée ou échangée.</a:t>
            </a:r>
          </a:p>
          <a:p>
            <a:pPr marL="228600" indent="-228600" algn="just">
              <a:buAutoNum type="arabicPeriod"/>
            </a:pPr>
            <a:r>
              <a:rPr lang="fr-FR" sz="1000" dirty="0"/>
              <a:t>Le cabinet et les éléments en plastic ne sont pas couverts par la garantie et doivent être utilisés avec précaution pour éviter tout dommage.</a:t>
            </a:r>
          </a:p>
          <a:p>
            <a:pPr marL="228600" indent="-228600" algn="just">
              <a:buAutoNum type="arabicPeriod"/>
            </a:pPr>
            <a:r>
              <a:rPr lang="fr-FR" sz="1000" dirty="0"/>
              <a:t>Le client original pourra bénéficier des services de la garantie au point de vente  de son fournisseur en produisant la pièce ne fonctionnant pas avec la facture originale.</a:t>
            </a:r>
          </a:p>
          <a:p>
            <a:pPr marL="228600" indent="-228600" algn="just">
              <a:buAutoNum type="arabicPeriod"/>
            </a:pPr>
            <a:r>
              <a:rPr lang="fr-FR" sz="1000" dirty="0"/>
              <a:t>La garantie est nulle si l'unité n'est pas utilisée avec de l'eau municipale normale ou des conditions d'eau de puits ou soumise à une température au-dessus de 35 °.</a:t>
            </a:r>
          </a:p>
          <a:p>
            <a:pPr marL="228600" indent="-228600" algn="just">
              <a:buAutoNum type="arabicPeriod"/>
            </a:pPr>
            <a:r>
              <a:rPr lang="fr-FR" sz="1000" dirty="0"/>
              <a:t>Tout produit retourné à Coswatech International ou un des ses distributeurs agréés doit être expédié port payé.</a:t>
            </a:r>
          </a:p>
          <a:p>
            <a:pPr marL="228600" indent="-228600" algn="just">
              <a:buAutoNum type="arabicPeriod"/>
            </a:pPr>
            <a:r>
              <a:rPr lang="fr-FR" sz="1000" dirty="0"/>
              <a:t>Coswatech international ou ses distributeurs agréés ne sera pas responsable de réclamations excédant le coût de réparation des défauts de fabrication.</a:t>
            </a:r>
          </a:p>
          <a:p>
            <a:pPr marL="228600" indent="-228600" algn="just">
              <a:buAutoNum type="arabicPeriod"/>
            </a:pPr>
            <a:r>
              <a:rPr lang="fr-FR" sz="1000" dirty="0"/>
              <a:t>Cette garantie ne pourra être interprétée comme rendant Coswatech International ou ses distributeurs agréés des dégâts de quelque sorte et blessures occasionnés à personnes ou propriétés.</a:t>
            </a:r>
          </a:p>
          <a:p>
            <a:pPr marL="228600" indent="-228600" algn="just">
              <a:buAutoNum type="arabicPeriod"/>
            </a:pPr>
            <a:r>
              <a:rPr lang="fr-FR" sz="1000" dirty="0"/>
              <a:t>Coswatech International et ses distributeurs agréés ne pourront être tenus responsables, et la présente garantie ne pourra être mise en œuvre pour les  dégâts causés par des circonstances de force majeure comme (mais sans limitation) inondations, tremblements de terre, grèves de transport, conflits du travail ou avec d’autres fournisseurs extérieurs à Coswatech International et ses distributeurs.</a:t>
            </a:r>
          </a:p>
          <a:p>
            <a:endParaRPr lang="fr-FR" sz="900" dirty="0"/>
          </a:p>
          <a:p>
            <a:endParaRPr lang="fr-FR" sz="900" dirty="0"/>
          </a:p>
          <a:p>
            <a:endParaRPr lang="fr-FR" sz="900" dirty="0"/>
          </a:p>
          <a:p>
            <a:endParaRPr lang="fr-FR" sz="900" dirty="0"/>
          </a:p>
          <a:p>
            <a:endParaRPr lang="fr-FR" sz="900" dirty="0"/>
          </a:p>
          <a:p>
            <a:endParaRPr lang="fr-FR" sz="900" dirty="0"/>
          </a:p>
          <a:p>
            <a:pPr marL="228600" indent="-228600" algn="just">
              <a:buAutoNum type="arabicPeriod"/>
            </a:pPr>
            <a:endParaRPr lang="fr-FR" sz="900" dirty="0"/>
          </a:p>
          <a:p>
            <a:pPr marL="228600" indent="-228600" algn="just">
              <a:buAutoNum type="arabicPeriod"/>
            </a:pPr>
            <a:endParaRPr lang="fr-FR" sz="900" dirty="0"/>
          </a:p>
          <a:p>
            <a:pPr algn="just"/>
            <a:endParaRPr lang="fr-FR" sz="900" dirty="0"/>
          </a:p>
        </p:txBody>
      </p:sp>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8373" y="163377"/>
            <a:ext cx="970941" cy="970941"/>
          </a:xfrm>
          <a:prstGeom prst="rect">
            <a:avLst/>
          </a:prstGeom>
        </p:spPr>
      </p:pic>
      <p:sp>
        <p:nvSpPr>
          <p:cNvPr id="3" name="ZoneTexte 2"/>
          <p:cNvSpPr txBox="1"/>
          <p:nvPr/>
        </p:nvSpPr>
        <p:spPr>
          <a:xfrm>
            <a:off x="3788402" y="1839890"/>
            <a:ext cx="3305130" cy="6709529"/>
          </a:xfrm>
          <a:prstGeom prst="rect">
            <a:avLst/>
          </a:prstGeom>
          <a:noFill/>
        </p:spPr>
        <p:txBody>
          <a:bodyPr wrap="square" rtlCol="0">
            <a:spAutoFit/>
          </a:bodyPr>
          <a:lstStyle/>
          <a:p>
            <a:pPr marL="228600" indent="-228600" algn="just">
              <a:buFontTx/>
              <a:buAutoNum type="arabicPeriod" startAt="9"/>
            </a:pPr>
            <a:r>
              <a:rPr lang="fr-FR" sz="1000" dirty="0"/>
              <a:t>Coswatech International ou ses distributeurs agréés ne pourront  être tenus de réparer des problèmes de fonctionnement ou des modifications apportées sans accord écrit préalable, ou des produits toxiques inadaptés au système, ou un manque de maintenance.</a:t>
            </a:r>
          </a:p>
          <a:p>
            <a:pPr marL="228600" indent="-228600" algn="just">
              <a:buFontTx/>
              <a:buAutoNum type="arabicPeriod" startAt="9"/>
            </a:pPr>
            <a:r>
              <a:rPr lang="fr-FR" sz="1000" dirty="0"/>
              <a:t>Coswatech International ou ses distributeurs agréés ne pourrons  être tenus responsables d'aucune maladie en raison de la consommation d'eau potable des purificateurs d’eau fournis, dans la mesure où Coswatech International et ses distributeurs agréés n’ont aucun contrôle de la maintenance et de l'utilisation du purificateur d’eau..</a:t>
            </a:r>
          </a:p>
          <a:p>
            <a:pPr marL="228600" indent="-228600" algn="just">
              <a:buFontTx/>
              <a:buAutoNum type="arabicPeriod" startAt="9"/>
            </a:pPr>
            <a:r>
              <a:rPr lang="fr-FR" sz="1000" dirty="0"/>
              <a:t>Cet accord de garantie exclut toutes les pièces détachées de produits, et dommages intervenus dans  à n'importe quelle partie de cet épurateur d'eau qui, d’après Coswatech International ou ses distributeurs agréés ont été soumis à un usage inadapté, des négligences, des modifications non agréées, des accidents fortuits, l’installation de pièces ou composants non agréés par le constructeur kent RO systems. Les dommages causés par des inondations, incendies, gels, ou toutes autres causes de force majeure ne sont pas couverts par la présente garantie.</a:t>
            </a:r>
          </a:p>
          <a:p>
            <a:pPr marL="228600" indent="-228600" algn="just">
              <a:buFontTx/>
              <a:buAutoNum type="arabicPeriod" startAt="9"/>
            </a:pPr>
            <a:r>
              <a:rPr lang="fr-FR" sz="1000" dirty="0"/>
              <a:t>Coswatech international  se réserve le droit de changer ou améliorer la conception et les spécifications à tout moment, sans aucune obligation  contingente vis-à-vis de l'acheteur éventuel ou des propriétaires des produits précédemment vendus.</a:t>
            </a:r>
          </a:p>
          <a:p>
            <a:pPr marL="228600" indent="-228600" algn="just">
              <a:buFontTx/>
              <a:buAutoNum type="arabicPeriod" startAt="9"/>
            </a:pPr>
            <a:r>
              <a:rPr lang="fr-FR" sz="1000" dirty="0"/>
              <a:t>Les désaccords et obligations basées sur l'achat de produits Coswatech International seront soumis aux tribunaux  français de Paris. </a:t>
            </a:r>
          </a:p>
          <a:p>
            <a:pPr marL="228600" indent="-228600" algn="just">
              <a:buFontTx/>
              <a:buAutoNum type="arabicPeriod" startAt="9"/>
            </a:pPr>
            <a:r>
              <a:rPr lang="fr-FR" sz="1000" dirty="0"/>
              <a:t>Coswatech international et ses distributeurs agréés  n'assument aucune responsabilité de Garantie dans la connexion du purificateur d’eau avec des appareils non prévus à cet effet par le fabricant, ou pour toutes interventions par des personnes non agréés par Coswatech International.</a:t>
            </a:r>
          </a:p>
          <a:p>
            <a:pPr marL="228600" indent="-228600" algn="just">
              <a:buFontTx/>
              <a:buAutoNum type="arabicPeriod" startAt="9"/>
            </a:pPr>
            <a:r>
              <a:rPr lang="fr-FR" sz="1000" dirty="0"/>
              <a:t>En aucun cas les termes mentionnés ci-dessus ne sont négociable et aucun salarié de Coswatech international ou de ses distributeurs agréés n’a le pouvoir de les modifier.</a:t>
            </a:r>
          </a:p>
          <a:p>
            <a:pPr algn="just"/>
            <a:endParaRPr lang="fr-FR" sz="1000" dirty="0"/>
          </a:p>
        </p:txBody>
      </p:sp>
      <p:sp>
        <p:nvSpPr>
          <p:cNvPr id="8" name="Rectangle à coins arrondis 7"/>
          <p:cNvSpPr/>
          <p:nvPr/>
        </p:nvSpPr>
        <p:spPr>
          <a:xfrm>
            <a:off x="1336223" y="361130"/>
            <a:ext cx="5087726" cy="488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2309962" y="419380"/>
            <a:ext cx="3293530" cy="369332"/>
          </a:xfrm>
          <a:prstGeom prst="rect">
            <a:avLst/>
          </a:prstGeom>
          <a:noFill/>
        </p:spPr>
        <p:txBody>
          <a:bodyPr wrap="none" rtlCol="0">
            <a:spAutoFit/>
          </a:bodyPr>
          <a:lstStyle/>
          <a:p>
            <a:r>
              <a:rPr lang="fr-FR" b="1" dirty="0">
                <a:solidFill>
                  <a:schemeClr val="bg1"/>
                </a:solidFill>
              </a:rPr>
              <a:t>Termes et conditions de garantie</a:t>
            </a:r>
          </a:p>
        </p:txBody>
      </p:sp>
      <p:pic>
        <p:nvPicPr>
          <p:cNvPr id="2" name="Imag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67435" y="9236180"/>
            <a:ext cx="2479745" cy="829094"/>
          </a:xfrm>
          <a:prstGeom prst="rect">
            <a:avLst/>
          </a:prstGeom>
        </p:spPr>
      </p:pic>
      <p:pic>
        <p:nvPicPr>
          <p:cNvPr id="11" name="Image 10"/>
          <p:cNvPicPr>
            <a:picLocks noChangeAspect="1"/>
          </p:cNvPicPr>
          <p:nvPr/>
        </p:nvPicPr>
        <p:blipFill>
          <a:blip r:embed="rId4"/>
          <a:stretch>
            <a:fillRect/>
          </a:stretch>
        </p:blipFill>
        <p:spPr>
          <a:xfrm>
            <a:off x="6605363" y="192782"/>
            <a:ext cx="937220" cy="1031351"/>
          </a:xfrm>
          <a:prstGeom prst="rect">
            <a:avLst/>
          </a:prstGeom>
        </p:spPr>
      </p:pic>
      <p:sp>
        <p:nvSpPr>
          <p:cNvPr id="7" name="ZoneTexte 6"/>
          <p:cNvSpPr txBox="1"/>
          <p:nvPr/>
        </p:nvSpPr>
        <p:spPr>
          <a:xfrm flipH="1">
            <a:off x="6172568" y="9980580"/>
            <a:ext cx="2018608" cy="246221"/>
          </a:xfrm>
          <a:prstGeom prst="rect">
            <a:avLst/>
          </a:prstGeom>
          <a:noFill/>
        </p:spPr>
        <p:txBody>
          <a:bodyPr wrap="square" rtlCol="0">
            <a:spAutoFit/>
          </a:bodyPr>
          <a:lstStyle/>
          <a:p>
            <a:r>
              <a:rPr lang="fr-FR" sz="1000" dirty="0"/>
              <a:t>Page 13</a:t>
            </a:r>
          </a:p>
        </p:txBody>
      </p:sp>
    </p:spTree>
    <p:extLst>
      <p:ext uri="{BB962C8B-B14F-4D97-AF65-F5344CB8AC3E}">
        <p14:creationId xmlns:p14="http://schemas.microsoft.com/office/powerpoint/2010/main" val="169061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écran 2016-09-28 à 10.04.2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34930" y="5774258"/>
            <a:ext cx="672803" cy="3604301"/>
          </a:xfrm>
          <a:prstGeom prst="rect">
            <a:avLst/>
          </a:prstGeom>
        </p:spPr>
      </p:pic>
      <p:sp>
        <p:nvSpPr>
          <p:cNvPr id="7" name="ZoneTexte 6"/>
          <p:cNvSpPr txBox="1"/>
          <p:nvPr/>
        </p:nvSpPr>
        <p:spPr>
          <a:xfrm>
            <a:off x="983849" y="1862610"/>
            <a:ext cx="5590572" cy="7848302"/>
          </a:xfrm>
          <a:prstGeom prst="rect">
            <a:avLst/>
          </a:prstGeom>
          <a:noFill/>
        </p:spPr>
        <p:txBody>
          <a:bodyPr wrap="square" rtlCol="0">
            <a:spAutoFit/>
          </a:bodyPr>
          <a:lstStyle/>
          <a:p>
            <a:r>
              <a:rPr lang="fr-FR" sz="1200" dirty="0"/>
              <a:t>Cher client,</a:t>
            </a:r>
          </a:p>
          <a:p>
            <a:endParaRPr lang="fr-FR" sz="1200" dirty="0"/>
          </a:p>
          <a:p>
            <a:pPr algn="just"/>
            <a:r>
              <a:rPr lang="fr-FR" sz="1200" dirty="0"/>
              <a:t>Bienvenue dans l’univers de Coswatech international et de Kent RO systems – les leaders dans le domaine de la purification et de la dynamisation de l’eau. Kent est leader international dans le domaine des système de purification de l’eau grâce à la qualité et aux performances testées en laboratoires de ses produits. Coswatech International  est pionnier dans le domaine de la dynamisation de l’eau qui ouvre les perspectives d’un nouveau monde de bien être et de santé grâce à l’eau vivante.</a:t>
            </a:r>
          </a:p>
          <a:p>
            <a:pPr algn="just"/>
            <a:endParaRPr lang="fr-FR" sz="1200" dirty="0"/>
          </a:p>
          <a:p>
            <a:pPr algn="just"/>
            <a:r>
              <a:rPr lang="fr-FR" sz="1200" dirty="0"/>
              <a:t>Nous sommes confiants dans votre décision d’acheter notre système de filtration SITA MAXX le purificateur de kent qui vous permettra de consommer très longtemps une eau saine, parfaitement pure apportant à vous-même et à votre famille une meilleure santé. Nous vous assurons de tous nos efforts pour concevoir et fabriquer des produits de qualité sans compromis. </a:t>
            </a:r>
          </a:p>
          <a:p>
            <a:pPr algn="just"/>
            <a:endParaRPr lang="fr-FR" sz="1200" dirty="0"/>
          </a:p>
          <a:p>
            <a:pPr algn="just"/>
            <a:r>
              <a:rPr lang="fr-FR" sz="1200" dirty="0"/>
              <a:t>Ce manuel d’installation et de maintenance doit vous familiariser avec le produit. Avant de l’utiliser, merci de bien lire le document et de bien noter les dates de mise en oeuvre et de changement des filtres et membrane. Pour toute information ou assistance complémentaire n’hésitez pas à nous contacter.</a:t>
            </a:r>
          </a:p>
          <a:p>
            <a:pPr algn="just"/>
            <a:endParaRPr lang="fr-FR" sz="1200" dirty="0"/>
          </a:p>
          <a:p>
            <a:pPr algn="just"/>
            <a:endParaRPr lang="fr-FR" sz="1200" dirty="0"/>
          </a:p>
          <a:p>
            <a:pPr algn="just"/>
            <a:endParaRPr lang="fr-FR" sz="1200" dirty="0"/>
          </a:p>
          <a:p>
            <a:pPr algn="just"/>
            <a:r>
              <a:rPr lang="fr-FR" sz="1200" dirty="0"/>
              <a:t>COSWATECH INTERNATIONAL et KENT RO SYSTEMS LTD  </a:t>
            </a:r>
          </a:p>
          <a:p>
            <a:pPr algn="just"/>
            <a:endParaRPr lang="fr-FR" sz="1200" dirty="0"/>
          </a:p>
          <a:p>
            <a:pPr algn="just"/>
            <a:endParaRPr lang="fr-FR" sz="1200" dirty="0"/>
          </a:p>
          <a:p>
            <a:pPr algn="just"/>
            <a:endParaRPr lang="fr-FR" sz="1200" dirty="0"/>
          </a:p>
          <a:p>
            <a:pPr algn="just"/>
            <a:endParaRPr lang="fr-FR" sz="1200" dirty="0"/>
          </a:p>
          <a:p>
            <a:pPr algn="just"/>
            <a:endParaRPr lang="fr-FR" sz="1200" dirty="0"/>
          </a:p>
          <a:p>
            <a:pPr algn="just"/>
            <a:r>
              <a:rPr lang="fr-FR" sz="1200" dirty="0"/>
              <a:t>Production :</a:t>
            </a:r>
          </a:p>
          <a:p>
            <a:pPr algn="just"/>
            <a:r>
              <a:rPr lang="fr-FR" sz="1200" dirty="0"/>
              <a:t>KENT RO SYSTEMS LTD</a:t>
            </a:r>
          </a:p>
          <a:p>
            <a:pPr algn="just"/>
            <a:r>
              <a:rPr lang="fr-FR" sz="1200" dirty="0"/>
              <a:t>E-6,7 &amp; 8, Sector-59, Noida, UP-201 309</a:t>
            </a:r>
          </a:p>
          <a:p>
            <a:pPr algn="just"/>
            <a:r>
              <a:rPr lang="fr-FR" sz="1200" dirty="0"/>
              <a:t>Inde</a:t>
            </a:r>
            <a:endParaRPr lang="fr-FR" dirty="0"/>
          </a:p>
          <a:p>
            <a:pPr algn="just"/>
            <a:endParaRPr lang="fr-FR" sz="1200" dirty="0"/>
          </a:p>
          <a:p>
            <a:pPr algn="just"/>
            <a:r>
              <a:rPr lang="fr-FR" sz="1200" dirty="0"/>
              <a:t>Production et Diffusion </a:t>
            </a:r>
          </a:p>
          <a:p>
            <a:pPr algn="just"/>
            <a:r>
              <a:rPr lang="fr-FR" sz="1200" dirty="0"/>
              <a:t>COSWATECH International</a:t>
            </a:r>
          </a:p>
          <a:p>
            <a:pPr algn="just"/>
            <a:r>
              <a:rPr lang="fr-FR" sz="1200" dirty="0"/>
              <a:t>16, rue Denfert-Rochereau</a:t>
            </a:r>
          </a:p>
          <a:p>
            <a:pPr algn="just"/>
            <a:r>
              <a:rPr lang="fr-FR" sz="1200" dirty="0"/>
              <a:t>33220 Sainte Foy La Grande</a:t>
            </a:r>
          </a:p>
          <a:p>
            <a:pPr algn="just"/>
            <a:r>
              <a:rPr lang="fr-FR" sz="1200" dirty="0"/>
              <a:t>France</a:t>
            </a:r>
          </a:p>
          <a:p>
            <a:pPr algn="just"/>
            <a:r>
              <a:rPr lang="fr-FR" sz="1200" dirty="0"/>
              <a:t>Tél : +33 6 21 43 50 32</a:t>
            </a:r>
          </a:p>
          <a:p>
            <a:pPr algn="just"/>
            <a:r>
              <a:rPr lang="fr-FR" sz="1200" dirty="0"/>
              <a:t>E-mail : </a:t>
            </a:r>
            <a:r>
              <a:rPr lang="fr-FR" sz="1200" dirty="0" err="1">
                <a:hlinkClick r:id="rId4"/>
              </a:rPr>
              <a:t>contact@coswatech.</a:t>
            </a:r>
            <a:r>
              <a:rPr lang="fr-FR" sz="1200" dirty="0" err="1"/>
              <a:t>eu</a:t>
            </a:r>
            <a:endParaRPr lang="fr-FR" sz="1200" dirty="0"/>
          </a:p>
          <a:p>
            <a:pPr algn="just"/>
            <a:r>
              <a:rPr lang="fr-FR" sz="1200" dirty="0"/>
              <a:t>Site : www. </a:t>
            </a:r>
            <a:r>
              <a:rPr lang="fr-FR" sz="1200" err="1"/>
              <a:t>coswatech</a:t>
            </a:r>
            <a:r>
              <a:rPr lang="fr-FR" sz="1200"/>
              <a:t>.eu</a:t>
            </a:r>
            <a:endParaRPr lang="fr-FR" sz="1200" dirty="0"/>
          </a:p>
          <a:p>
            <a:pPr algn="just"/>
            <a:endParaRPr lang="fr-FR" sz="1200" dirty="0"/>
          </a:p>
        </p:txBody>
      </p:sp>
      <p:sp>
        <p:nvSpPr>
          <p:cNvPr id="9" name="ZoneTexte 8"/>
          <p:cNvSpPr txBox="1"/>
          <p:nvPr/>
        </p:nvSpPr>
        <p:spPr>
          <a:xfrm>
            <a:off x="6493799" y="10197883"/>
            <a:ext cx="530915" cy="246221"/>
          </a:xfrm>
          <a:prstGeom prst="rect">
            <a:avLst/>
          </a:prstGeom>
          <a:noFill/>
        </p:spPr>
        <p:txBody>
          <a:bodyPr wrap="none" rtlCol="0">
            <a:spAutoFit/>
          </a:bodyPr>
          <a:lstStyle/>
          <a:p>
            <a:r>
              <a:rPr lang="fr-FR" sz="1000" dirty="0"/>
              <a:t>Page 2</a:t>
            </a:r>
          </a:p>
        </p:txBody>
      </p:sp>
      <p:sp>
        <p:nvSpPr>
          <p:cNvPr id="10" name="ZoneTexte 9"/>
          <p:cNvSpPr txBox="1"/>
          <p:nvPr/>
        </p:nvSpPr>
        <p:spPr>
          <a:xfrm>
            <a:off x="1411310" y="544845"/>
            <a:ext cx="4323620" cy="1138773"/>
          </a:xfrm>
          <a:prstGeom prst="rect">
            <a:avLst/>
          </a:prstGeom>
          <a:noFill/>
        </p:spPr>
        <p:txBody>
          <a:bodyPr wrap="none" rtlCol="0">
            <a:spAutoFit/>
          </a:bodyPr>
          <a:lstStyle/>
          <a:p>
            <a:r>
              <a:rPr lang="fr-FR" sz="3200" dirty="0">
                <a:latin typeface="Apple Chancery" charset="0"/>
                <a:ea typeface="Apple Chancery" charset="0"/>
                <a:cs typeface="Apple Chancery" charset="0"/>
              </a:rPr>
              <a:t>             </a:t>
            </a:r>
            <a:r>
              <a:rPr lang="fr-FR" sz="3200" dirty="0">
                <a:ea typeface="Apple Chancery" charset="0"/>
                <a:cs typeface="Apple Chancery" charset="0"/>
              </a:rPr>
              <a:t>Bienvenue </a:t>
            </a:r>
          </a:p>
          <a:p>
            <a:pPr algn="ctr"/>
            <a:r>
              <a:rPr lang="fr-FR" dirty="0">
                <a:ea typeface="Apple Chancery" charset="0"/>
                <a:cs typeface="Apple Chancery" charset="0"/>
              </a:rPr>
              <a:t>dans l’univers de Coswatech International </a:t>
            </a:r>
          </a:p>
          <a:p>
            <a:pPr algn="ctr"/>
            <a:r>
              <a:rPr lang="fr-FR" dirty="0">
                <a:ea typeface="Apple Chancery" charset="0"/>
                <a:cs typeface="Apple Chancery" charset="0"/>
              </a:rPr>
              <a:t>et Kent RO systems</a:t>
            </a:r>
          </a:p>
        </p:txBody>
      </p:sp>
      <p:pic>
        <p:nvPicPr>
          <p:cNvPr id="11" name="Image 10">
            <a:extLst>
              <a:ext uri="{FF2B5EF4-FFF2-40B4-BE49-F238E27FC236}">
                <a16:creationId xmlns:a16="http://schemas.microsoft.com/office/drawing/2014/main" id="{B2D5AB21-3D0E-9348-9549-8A936AE5E2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3868" y="167393"/>
            <a:ext cx="970941" cy="970941"/>
          </a:xfrm>
          <a:prstGeom prst="rect">
            <a:avLst/>
          </a:prstGeom>
        </p:spPr>
      </p:pic>
    </p:spTree>
    <p:extLst>
      <p:ext uri="{BB962C8B-B14F-4D97-AF65-F5344CB8AC3E}">
        <p14:creationId xmlns:p14="http://schemas.microsoft.com/office/powerpoint/2010/main" val="164870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121078" y="7252133"/>
            <a:ext cx="3054810" cy="15812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044091" y="1503900"/>
            <a:ext cx="5980164" cy="2015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868" y="167393"/>
            <a:ext cx="970941" cy="970941"/>
          </a:xfrm>
          <a:prstGeom prst="rect">
            <a:avLst/>
          </a:prstGeom>
        </p:spPr>
      </p:pic>
      <p:sp>
        <p:nvSpPr>
          <p:cNvPr id="6" name="Rectangle à coins arrondis 5"/>
          <p:cNvSpPr/>
          <p:nvPr/>
        </p:nvSpPr>
        <p:spPr>
          <a:xfrm>
            <a:off x="1336223" y="361130"/>
            <a:ext cx="5087726"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1686603" y="361130"/>
            <a:ext cx="4522467" cy="646331"/>
          </a:xfrm>
          <a:prstGeom prst="rect">
            <a:avLst/>
          </a:prstGeom>
          <a:noFill/>
        </p:spPr>
        <p:txBody>
          <a:bodyPr wrap="square" rtlCol="0">
            <a:spAutoFit/>
          </a:bodyPr>
          <a:lstStyle/>
          <a:p>
            <a:r>
              <a:rPr lang="fr-FR" dirty="0">
                <a:solidFill>
                  <a:schemeClr val="bg1"/>
                </a:solidFill>
              </a:rPr>
              <a:t>Technologie Kent : une avancée majeure dans la purification de l’eau</a:t>
            </a:r>
          </a:p>
        </p:txBody>
      </p:sp>
      <p:sp>
        <p:nvSpPr>
          <p:cNvPr id="2" name="ZoneTexte 1"/>
          <p:cNvSpPr txBox="1"/>
          <p:nvPr/>
        </p:nvSpPr>
        <p:spPr>
          <a:xfrm>
            <a:off x="2121078" y="7227126"/>
            <a:ext cx="2953053" cy="1477328"/>
          </a:xfrm>
          <a:prstGeom prst="rect">
            <a:avLst/>
          </a:prstGeom>
          <a:noFill/>
        </p:spPr>
        <p:txBody>
          <a:bodyPr wrap="none" rtlCol="0">
            <a:spAutoFit/>
          </a:bodyPr>
          <a:lstStyle/>
          <a:p>
            <a:endParaRPr lang="fr-FR" sz="1000" dirty="0"/>
          </a:p>
          <a:p>
            <a:r>
              <a:rPr lang="fr-FR" sz="1000" dirty="0"/>
              <a:t>1. Fontaine SITA Maxx                                             01 No</a:t>
            </a:r>
          </a:p>
          <a:p>
            <a:r>
              <a:rPr lang="fr-FR" sz="1000" dirty="0"/>
              <a:t>2. 3-Way Connecteur                                               01 No</a:t>
            </a:r>
          </a:p>
          <a:p>
            <a:r>
              <a:rPr lang="fr-FR" sz="1000" dirty="0"/>
              <a:t>3. S.S. Ball Valve                                                        01 No</a:t>
            </a:r>
          </a:p>
          <a:p>
            <a:r>
              <a:rPr lang="fr-FR" sz="1000" dirty="0"/>
              <a:t>4. Tuyau qualité alimentaire                                  2,5 M</a:t>
            </a:r>
          </a:p>
          <a:p>
            <a:r>
              <a:rPr lang="fr-FR" sz="1000" dirty="0"/>
              <a:t>5. Manuel d’utilisation                                            01 No</a:t>
            </a:r>
          </a:p>
          <a:p>
            <a:r>
              <a:rPr lang="fr-FR" sz="1000" dirty="0"/>
              <a:t>6. Vis et chevilles                                                      02 No</a:t>
            </a:r>
          </a:p>
          <a:p>
            <a:r>
              <a:rPr lang="fr-FR" sz="1000" dirty="0"/>
              <a:t>7. Sticker de centrage                                              01 N) </a:t>
            </a:r>
          </a:p>
          <a:p>
            <a:endParaRPr lang="fr-FR" sz="1000" dirty="0"/>
          </a:p>
        </p:txBody>
      </p:sp>
      <p:sp>
        <p:nvSpPr>
          <p:cNvPr id="3" name="ZoneTexte 2"/>
          <p:cNvSpPr txBox="1"/>
          <p:nvPr/>
        </p:nvSpPr>
        <p:spPr>
          <a:xfrm>
            <a:off x="1646679" y="1663129"/>
            <a:ext cx="5009705" cy="2246769"/>
          </a:xfrm>
          <a:prstGeom prst="rect">
            <a:avLst/>
          </a:prstGeom>
          <a:noFill/>
        </p:spPr>
        <p:txBody>
          <a:bodyPr wrap="none" rtlCol="0">
            <a:spAutoFit/>
          </a:bodyPr>
          <a:lstStyle/>
          <a:p>
            <a:r>
              <a:rPr lang="fr-FR" sz="1000" b="1" dirty="0"/>
              <a:t>1.    Introduction                                                                                                                     page 3</a:t>
            </a:r>
          </a:p>
          <a:p>
            <a:pPr marL="228600" indent="-228600">
              <a:buAutoNum type="arabicPeriod" startAt="2"/>
            </a:pPr>
            <a:r>
              <a:rPr lang="fr-FR" sz="1000" b="1" dirty="0"/>
              <a:t>Contenu du carton                                                                                                         page 3</a:t>
            </a:r>
          </a:p>
          <a:p>
            <a:pPr marL="228600" indent="-228600">
              <a:buAutoNum type="arabicPeriod" startAt="2"/>
            </a:pPr>
            <a:r>
              <a:rPr lang="fr-FR" sz="1000" b="1" dirty="0"/>
              <a:t>Principales caractéristiques                                                                                         page 4</a:t>
            </a:r>
          </a:p>
          <a:p>
            <a:pPr marL="228600" indent="-228600">
              <a:buAutoNum type="arabicPeriod" startAt="3"/>
            </a:pPr>
            <a:r>
              <a:rPr lang="fr-FR" sz="1000" b="1" dirty="0"/>
              <a:t>Spécifications techniques                                                                                             page 5</a:t>
            </a:r>
          </a:p>
          <a:p>
            <a:pPr marL="228600" indent="-228600">
              <a:buAutoNum type="arabicPeriod" startAt="4"/>
            </a:pPr>
            <a:r>
              <a:rPr lang="fr-FR" sz="1000" b="1" dirty="0"/>
              <a:t>Principes de filtration   et purification                                                                       page 6</a:t>
            </a:r>
          </a:p>
          <a:p>
            <a:pPr marL="228600" indent="-228600">
              <a:buAutoNum type="arabicPeriod" startAt="7"/>
            </a:pPr>
            <a:r>
              <a:rPr lang="fr-FR" sz="1000" b="1" dirty="0"/>
              <a:t>Diagrammes des circuits d’eau et d’électricité                                                        page 7</a:t>
            </a:r>
          </a:p>
          <a:p>
            <a:pPr marL="228600" indent="-228600">
              <a:buAutoNum type="arabicPeriod" startAt="7"/>
            </a:pPr>
            <a:r>
              <a:rPr lang="fr-FR" sz="1000" b="1" dirty="0"/>
              <a:t>Recommandations importantes                                                                                  page 8</a:t>
            </a:r>
          </a:p>
          <a:p>
            <a:r>
              <a:rPr lang="fr-FR" sz="1000" b="1" dirty="0"/>
              <a:t>9.     Procédure d’installation                                                                                               page 9</a:t>
            </a:r>
          </a:p>
          <a:p>
            <a:r>
              <a:rPr lang="fr-FR" sz="1000" b="1" dirty="0"/>
              <a:t>10.  Système d’alarme sonore                                                                                             page 11</a:t>
            </a:r>
          </a:p>
          <a:p>
            <a:r>
              <a:rPr lang="fr-FR" sz="1000" b="1" dirty="0"/>
              <a:t>11.  Conseils d’utilisation                                                                                                     page 12</a:t>
            </a:r>
          </a:p>
          <a:p>
            <a:r>
              <a:rPr lang="fr-FR" sz="1000" b="1" dirty="0"/>
              <a:t>12.  Termes et conditions de garantie                                                                               page 13</a:t>
            </a:r>
          </a:p>
          <a:p>
            <a:r>
              <a:rPr lang="fr-FR" sz="1000" b="1" dirty="0"/>
              <a:t> </a:t>
            </a:r>
          </a:p>
          <a:p>
            <a:endParaRPr lang="fr-FR" sz="1000" b="1" dirty="0"/>
          </a:p>
          <a:p>
            <a:r>
              <a:rPr lang="fr-FR" sz="1000" dirty="0"/>
              <a:t>,</a:t>
            </a:r>
          </a:p>
        </p:txBody>
      </p:sp>
      <p:sp>
        <p:nvSpPr>
          <p:cNvPr id="10" name="ZoneTexte 9"/>
          <p:cNvSpPr txBox="1"/>
          <p:nvPr/>
        </p:nvSpPr>
        <p:spPr>
          <a:xfrm>
            <a:off x="2724972" y="1107254"/>
            <a:ext cx="3395536" cy="369332"/>
          </a:xfrm>
          <a:prstGeom prst="rect">
            <a:avLst/>
          </a:prstGeom>
          <a:noFill/>
        </p:spPr>
        <p:txBody>
          <a:bodyPr wrap="square" rtlCol="0">
            <a:spAutoFit/>
          </a:bodyPr>
          <a:lstStyle/>
          <a:p>
            <a:r>
              <a:rPr lang="fr-FR" b="1" dirty="0">
                <a:solidFill>
                  <a:srgbClr val="FF0000"/>
                </a:solidFill>
              </a:rPr>
              <a:t>Table des matières</a:t>
            </a:r>
          </a:p>
        </p:txBody>
      </p:sp>
      <p:sp>
        <p:nvSpPr>
          <p:cNvPr id="13" name="ZoneTexte 12"/>
          <p:cNvSpPr txBox="1"/>
          <p:nvPr/>
        </p:nvSpPr>
        <p:spPr>
          <a:xfrm>
            <a:off x="988061" y="6426401"/>
            <a:ext cx="3143881" cy="584775"/>
          </a:xfrm>
          <a:prstGeom prst="rect">
            <a:avLst/>
          </a:prstGeom>
          <a:noFill/>
        </p:spPr>
        <p:txBody>
          <a:bodyPr wrap="square" rtlCol="0">
            <a:spAutoFit/>
          </a:bodyPr>
          <a:lstStyle/>
          <a:p>
            <a:r>
              <a:rPr lang="fr-FR" b="1" dirty="0">
                <a:solidFill>
                  <a:srgbClr val="FF0000"/>
                </a:solidFill>
              </a:rPr>
              <a:t>Contenu du carton</a:t>
            </a:r>
          </a:p>
          <a:p>
            <a:endParaRPr lang="fr-FR" sz="1400" b="1" dirty="0">
              <a:solidFill>
                <a:srgbClr val="FF0000"/>
              </a:solidFill>
            </a:endParaRPr>
          </a:p>
        </p:txBody>
      </p:sp>
      <p:sp>
        <p:nvSpPr>
          <p:cNvPr id="16" name="ZoneTexte 15"/>
          <p:cNvSpPr txBox="1"/>
          <p:nvPr/>
        </p:nvSpPr>
        <p:spPr>
          <a:xfrm>
            <a:off x="6663614" y="10108673"/>
            <a:ext cx="530915" cy="246221"/>
          </a:xfrm>
          <a:prstGeom prst="rect">
            <a:avLst/>
          </a:prstGeom>
          <a:noFill/>
        </p:spPr>
        <p:txBody>
          <a:bodyPr wrap="none" rtlCol="0">
            <a:spAutoFit/>
          </a:bodyPr>
          <a:lstStyle/>
          <a:p>
            <a:r>
              <a:rPr lang="fr-FR" sz="1000" dirty="0"/>
              <a:t>Page 3</a:t>
            </a:r>
          </a:p>
        </p:txBody>
      </p:sp>
      <p:pic>
        <p:nvPicPr>
          <p:cNvPr id="17" name="Image 16"/>
          <p:cNvPicPr>
            <a:picLocks noChangeAspect="1"/>
          </p:cNvPicPr>
          <p:nvPr/>
        </p:nvPicPr>
        <p:blipFill>
          <a:blip r:embed="rId4"/>
          <a:stretch>
            <a:fillRect/>
          </a:stretch>
        </p:blipFill>
        <p:spPr>
          <a:xfrm>
            <a:off x="6555645" y="170566"/>
            <a:ext cx="937220" cy="1031351"/>
          </a:xfrm>
          <a:prstGeom prst="rect">
            <a:avLst/>
          </a:prstGeom>
        </p:spPr>
      </p:pic>
      <p:sp>
        <p:nvSpPr>
          <p:cNvPr id="18" name="ZoneTexte 17"/>
          <p:cNvSpPr txBox="1"/>
          <p:nvPr/>
        </p:nvSpPr>
        <p:spPr>
          <a:xfrm>
            <a:off x="988061" y="4421358"/>
            <a:ext cx="3395536" cy="369332"/>
          </a:xfrm>
          <a:prstGeom prst="rect">
            <a:avLst/>
          </a:prstGeom>
          <a:noFill/>
        </p:spPr>
        <p:txBody>
          <a:bodyPr wrap="square" rtlCol="0">
            <a:spAutoFit/>
          </a:bodyPr>
          <a:lstStyle/>
          <a:p>
            <a:r>
              <a:rPr lang="fr-FR" b="1" dirty="0">
                <a:solidFill>
                  <a:srgbClr val="FF0000"/>
                </a:solidFill>
              </a:rPr>
              <a:t>Introduction</a:t>
            </a:r>
          </a:p>
        </p:txBody>
      </p:sp>
      <p:sp>
        <p:nvSpPr>
          <p:cNvPr id="19" name="ZoneTexte 18"/>
          <p:cNvSpPr txBox="1"/>
          <p:nvPr/>
        </p:nvSpPr>
        <p:spPr>
          <a:xfrm flipH="1">
            <a:off x="1035393" y="5073184"/>
            <a:ext cx="5988862" cy="1631216"/>
          </a:xfrm>
          <a:prstGeom prst="rect">
            <a:avLst/>
          </a:prstGeom>
          <a:noFill/>
        </p:spPr>
        <p:txBody>
          <a:bodyPr wrap="square" rtlCol="0">
            <a:spAutoFit/>
          </a:bodyPr>
          <a:lstStyle/>
          <a:p>
            <a:r>
              <a:rPr lang="fr-FR" sz="1000" dirty="0"/>
              <a:t>Nous vous présentons la fontaine </a:t>
            </a:r>
            <a:r>
              <a:rPr lang="fr-FR" sz="1000" b="1" dirty="0"/>
              <a:t>SITA Maxx</a:t>
            </a:r>
            <a:r>
              <a:rPr lang="fr-FR" sz="1000" dirty="0"/>
              <a:t>, une nouvelle avancée technologique de purificateur d’eau avec Ultra Filtration (UF) et système d’Ultra Violets (UV) pleinement automatique.</a:t>
            </a:r>
          </a:p>
          <a:p>
            <a:endParaRPr lang="fr-FR" sz="1000" dirty="0"/>
          </a:p>
          <a:p>
            <a:r>
              <a:rPr lang="fr-FR" sz="1000" dirty="0"/>
              <a:t>L’innovante fontaine </a:t>
            </a:r>
            <a:r>
              <a:rPr lang="fr-FR" sz="1000" b="1" dirty="0"/>
              <a:t>SITA Maxx, </a:t>
            </a:r>
            <a:r>
              <a:rPr lang="fr-FR" sz="1000" dirty="0"/>
              <a:t>développée par les laboratoires de Kent procure une double purification UF + UV. La purification par UV désactive les virus et bactéries, et la double purification par les pores extra fines de la  membrane d’ultra filtration les élimine de l’au qui devient pure. Le filtre à charbon actif élimine les mauvaises odeurs et les mauvais goûts. L’eau produite et ainsi pure, excellent pour la santé et bonne au goût</a:t>
            </a:r>
          </a:p>
          <a:p>
            <a:endParaRPr lang="fr-FR" sz="1000" dirty="0"/>
          </a:p>
          <a:p>
            <a:endParaRPr lang="fr-FR" sz="1000" dirty="0"/>
          </a:p>
          <a:p>
            <a:endParaRPr lang="fr-FR" sz="1000" dirty="0"/>
          </a:p>
        </p:txBody>
      </p:sp>
    </p:spTree>
    <p:extLst>
      <p:ext uri="{BB962C8B-B14F-4D97-AF65-F5344CB8AC3E}">
        <p14:creationId xmlns:p14="http://schemas.microsoft.com/office/powerpoint/2010/main" val="48131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951550" y="1741744"/>
            <a:ext cx="6364905" cy="8144203"/>
          </a:xfrm>
          <a:prstGeom prst="rect">
            <a:avLst/>
          </a:prstGeom>
          <a:noFill/>
        </p:spPr>
        <p:txBody>
          <a:bodyPr wrap="square" rtlCol="0">
            <a:spAutoFit/>
          </a:bodyPr>
          <a:lstStyle/>
          <a:p>
            <a:r>
              <a:rPr lang="pt-BR" sz="1432" b="1" dirty="0"/>
              <a:t>CARACTERISTIQUES</a:t>
            </a:r>
          </a:p>
          <a:p>
            <a:endParaRPr lang="pt-BR" sz="1023" b="1" dirty="0"/>
          </a:p>
          <a:p>
            <a:r>
              <a:rPr lang="en-US" sz="1023" b="1" dirty="0"/>
              <a:t>CUVE DE STOCKAGE TRANPARENTE ET DETACHABLE </a:t>
            </a:r>
          </a:p>
          <a:p>
            <a:r>
              <a:rPr lang="fr-FR" sz="1023" b="1" dirty="0"/>
              <a:t>SITA Maxx </a:t>
            </a:r>
            <a:r>
              <a:rPr lang="fr-FR" sz="1023" dirty="0"/>
              <a:t>a un design modulable qui permet de l’installer sur un mur ou sur un comptoir, qui permet à l’utilisateur de l’installer à sa convenance.  Sa cuve est transparente et détachable It has a transparent and détachable  ce qui facilite son entretien périodique sans besoin d’un technicien. La transparence du bac permet de vérifier la pureté de l’eau.</a:t>
            </a:r>
          </a:p>
          <a:p>
            <a:pPr algn="just"/>
            <a:endParaRPr lang="fr-FR" sz="818" dirty="0"/>
          </a:p>
          <a:p>
            <a:r>
              <a:rPr lang="en-US" sz="1023" b="1" dirty="0"/>
              <a:t>DOUBLE PURIFICATION PAR UV + UF</a:t>
            </a:r>
          </a:p>
          <a:p>
            <a:r>
              <a:rPr lang="fr-FR" sz="1023" dirty="0"/>
              <a:t>La double purification par UF après l’ UV élimine les bactéries mortes, les virus et les Cystes  grâce à la finesse des pores de la membrane UF, procurant donc un eau 100% pure, saine et au bon goût, idéale pour la consommation</a:t>
            </a:r>
          </a:p>
          <a:p>
            <a:pPr algn="just"/>
            <a:endParaRPr lang="fr-FR" sz="818" dirty="0"/>
          </a:p>
          <a:p>
            <a:pPr algn="just"/>
            <a:r>
              <a:rPr lang="de-DE" sz="1023" b="1" dirty="0"/>
              <a:t>CERTIFICAT WQA GOLD SEAL </a:t>
            </a:r>
          </a:p>
          <a:p>
            <a:pPr algn="just"/>
            <a:r>
              <a:rPr lang="fr-FR" sz="1023" b="1" dirty="0"/>
              <a:t>SITA Maxx </a:t>
            </a:r>
            <a:r>
              <a:rPr lang="fr-FR" sz="1023" dirty="0"/>
              <a:t>est testée et certifiée pour ses performances de qualité par les laboratoires internationaux renommés comme le WQA américain. Le WQA Gold Seal est un des plus prestigieux certificats reconnus dans l’industrie du traitement de l’eau. Il  donne l’assurance que les produits sont rigoureusement testés et conformes aux standards internationaux. </a:t>
            </a:r>
            <a:r>
              <a:rPr lang="fr-FR" sz="1023" b="1" dirty="0"/>
              <a:t>SITA Maxx </a:t>
            </a:r>
            <a:r>
              <a:rPr lang="fr-FR" sz="1023" dirty="0"/>
              <a:t>a aussi la certification CE.</a:t>
            </a:r>
          </a:p>
          <a:p>
            <a:pPr algn="just"/>
            <a:endParaRPr lang="fr-FR" sz="818" dirty="0"/>
          </a:p>
          <a:p>
            <a:r>
              <a:rPr lang="fr-FR" sz="1023" b="1" dirty="0"/>
              <a:t>APPROPRIE POUR EAU A FAIBLE TDS </a:t>
            </a:r>
          </a:p>
          <a:p>
            <a:r>
              <a:rPr lang="fr-FR" sz="1023" dirty="0"/>
              <a:t>Comme la technologie  </a:t>
            </a:r>
            <a:r>
              <a:rPr lang="fr-FR" sz="1023" b="1" dirty="0"/>
              <a:t>SITA Maxx </a:t>
            </a:r>
            <a:r>
              <a:rPr lang="fr-FR" sz="1023" dirty="0"/>
              <a:t>est basée sur l’UF qui n’élimine pas les impuretés dissoutes, il est utilisable pour les eaux à faible TDS (Total des solides dissous). </a:t>
            </a:r>
            <a:endParaRPr lang="fr-FR" sz="818" dirty="0"/>
          </a:p>
          <a:p>
            <a:pPr algn="just"/>
            <a:endParaRPr lang="fr-FR" sz="818" dirty="0"/>
          </a:p>
          <a:p>
            <a:pPr algn="just"/>
            <a:endParaRPr lang="fr-FR" sz="818" dirty="0"/>
          </a:p>
          <a:p>
            <a:pPr algn="just"/>
            <a:r>
              <a:rPr lang="de-DE" sz="1023" b="1" dirty="0"/>
              <a:t>CAPACITE DE STOCKAGE DE 7  LITRES AVEC CUVE DETACHABLE.</a:t>
            </a:r>
          </a:p>
          <a:p>
            <a:pPr algn="just"/>
            <a:r>
              <a:rPr lang="fr-FR" sz="1023" b="1" dirty="0"/>
              <a:t>SITA Maxx </a:t>
            </a:r>
            <a:r>
              <a:rPr lang="fr-FR" sz="1023" dirty="0"/>
              <a:t>a une cuve de 7 litres d’eau purifiée avec une cuve détachable qui facilite l’entretien périodique. Le stockage d’eau purifiée permet l’approvisionnement en eau purifiée même en cas de coupures d’électricité ou d’eau...</a:t>
            </a:r>
            <a:endParaRPr lang="fr-FR" sz="1023" b="1" dirty="0"/>
          </a:p>
          <a:p>
            <a:pPr algn="just"/>
            <a:endParaRPr lang="en-US" sz="1023" b="1" dirty="0"/>
          </a:p>
          <a:p>
            <a:pPr algn="just"/>
            <a:r>
              <a:rPr lang="en-US" sz="1023" b="1" dirty="0"/>
              <a:t>CONTROLE ELECTRONIQUE DE CHANGEMENT DES FILTRES ET DES DEFICIENCES DU SYSTEME ULTRA VIOLETS.</a:t>
            </a:r>
          </a:p>
          <a:p>
            <a:pPr algn="just"/>
            <a:r>
              <a:rPr lang="fr-FR" sz="1023" dirty="0"/>
              <a:t>Le rôle du contrôleur électronique est d’alerter sur la nécessité de changer les filtres et les problèmes liés aux ultra violets. L’avertisseur de changement de filtre est basé sur la durée d’utilisation. Il avertit également quand le système UV devient déficient. Dans tous les cas l’alimentation d’eau est stoppée pour s’assurer qu’aucune eau impure ne peut être fournie à l’utilisateur.</a:t>
            </a:r>
          </a:p>
          <a:p>
            <a:pPr algn="just"/>
            <a:endParaRPr lang="fr-FR" sz="1023" dirty="0"/>
          </a:p>
          <a:p>
            <a:pPr algn="just"/>
            <a:r>
              <a:rPr lang="en-US" sz="1023" b="1" dirty="0"/>
              <a:t>LAMPE UV DE PUISSANCE 11W POUR UNE COMPLETE ELIMINATION DES MICRO-ORGANISMES NUISIBLES.</a:t>
            </a:r>
          </a:p>
          <a:p>
            <a:pPr algn="just"/>
            <a:r>
              <a:rPr lang="fr-FR" sz="1023" b="1" dirty="0"/>
              <a:t>SITA Maxx</a:t>
            </a:r>
            <a:r>
              <a:rPr lang="fr-FR" sz="1023" dirty="0"/>
              <a:t> utilise une lampe à ultra violets puissante de 11 W  contrairement aux standards du marché utilisant des lampes UV de 8 W, afin  d’éliminer les micro-organismes nuisibles. Le voltage élevé augmente l’efficacité contre les bactéries et les virus. </a:t>
            </a:r>
            <a:endParaRPr lang="en-US" sz="1023" b="1" dirty="0"/>
          </a:p>
          <a:p>
            <a:pPr algn="just"/>
            <a:endParaRPr lang="en-US" sz="1023" b="1" dirty="0"/>
          </a:p>
          <a:p>
            <a:pPr algn="just"/>
            <a:r>
              <a:rPr lang="en-US" sz="1023" b="1" dirty="0"/>
              <a:t>REGULATION AUTOMATIQUE DU REMPLISSAGE DU BAC DE STOCKAGE DE L’EAU </a:t>
            </a:r>
          </a:p>
          <a:p>
            <a:pPr algn="just"/>
            <a:r>
              <a:rPr lang="fr-FR" sz="1023" dirty="0"/>
              <a:t>Un système automatique de flotteur électronique permet de démarrer la purification quand le niveau de l’eau descend au dessous du maximum et de l’arrêter quand elle l’atteint. Il assure la sécurité de l’installation et prévient les inondations sans intervention manuelle .</a:t>
            </a:r>
          </a:p>
          <a:p>
            <a:pPr algn="just"/>
            <a:endParaRPr lang="fr-FR" sz="818" dirty="0"/>
          </a:p>
          <a:p>
            <a:pPr algn="just"/>
            <a:r>
              <a:rPr lang="de-DE" sz="1023" b="1" dirty="0"/>
              <a:t>INTEGRATION D‘UN SMPS POUR SUPPORTER UN LARGE EVENTAIL DE VOLTAGES (100-300V AC) ER DE FLUCTUATION.</a:t>
            </a:r>
          </a:p>
          <a:p>
            <a:pPr algn="just"/>
            <a:r>
              <a:rPr lang="fr-FR" sz="1023" b="1" dirty="0"/>
              <a:t>SITA Maxx</a:t>
            </a:r>
            <a:r>
              <a:rPr lang="fr-FR" sz="1023" dirty="0"/>
              <a:t> intègre un SMPS (Switching Mode power supply) au lieu des classiques adaptateurs. Il est équipé </a:t>
            </a:r>
          </a:p>
          <a:p>
            <a:pPr algn="just"/>
            <a:r>
              <a:rPr lang="fr-FR" sz="1023" dirty="0"/>
              <a:t>pour supporter un large éventail voltages  input AC voltage (100 – 300 Volts) ce qui permet à la fontaine de résister aux fluctuations de courant. Problèmes courants en Asie et Afrique. </a:t>
            </a:r>
            <a:endParaRPr lang="fr-FR" sz="818" dirty="0"/>
          </a:p>
          <a:p>
            <a:pPr algn="just"/>
            <a:endParaRPr lang="fr-FR" sz="1023" dirty="0"/>
          </a:p>
          <a:p>
            <a:pPr algn="just"/>
            <a:endParaRPr lang="fr-FR" sz="818" dirty="0"/>
          </a:p>
        </p:txBody>
      </p:sp>
      <p:pic>
        <p:nvPicPr>
          <p:cNvPr id="16" name="Image 15" descr="Capture d’écran 2016-09-20 à 11.53.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5" y="1827233"/>
            <a:ext cx="649480" cy="710099"/>
          </a:xfrm>
          <a:prstGeom prst="rect">
            <a:avLst/>
          </a:prstGeom>
        </p:spPr>
      </p:pic>
      <p:pic>
        <p:nvPicPr>
          <p:cNvPr id="19" name="Image 18" descr="Capture d’écran 2016-09-20 à 11.53.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47" y="3667432"/>
            <a:ext cx="685094" cy="716593"/>
          </a:xfrm>
          <a:prstGeom prst="rect">
            <a:avLst/>
          </a:prstGeom>
        </p:spPr>
      </p:pic>
      <p:pic>
        <p:nvPicPr>
          <p:cNvPr id="22" name="Image 21" descr="Capture d’écran 2016-09-20 à 11.54.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74" y="6090277"/>
            <a:ext cx="567161" cy="585654"/>
          </a:xfrm>
          <a:prstGeom prst="rect">
            <a:avLst/>
          </a:prstGeom>
        </p:spPr>
      </p:pic>
      <p:pic>
        <p:nvPicPr>
          <p:cNvPr id="33" name="Image 32" descr="Capture d’écran 2016-09-26 à 19.14.3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281" y="2402022"/>
            <a:ext cx="649270" cy="608177"/>
          </a:xfrm>
          <a:prstGeom prst="rect">
            <a:avLst/>
          </a:prstGeom>
        </p:spPr>
      </p:pic>
      <p:pic>
        <p:nvPicPr>
          <p:cNvPr id="34" name="Image 33" descr="Capture d’écran 2016-09-28 à 10.14.0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729" y="5261332"/>
            <a:ext cx="468269" cy="580391"/>
          </a:xfrm>
          <a:prstGeom prst="rect">
            <a:avLst/>
          </a:prstGeom>
        </p:spPr>
      </p:pic>
      <p:pic>
        <p:nvPicPr>
          <p:cNvPr id="25" name="Image 24" descr="Capture d’écran 2016-09-20 à 11.54.3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519" y="7695410"/>
            <a:ext cx="675459" cy="727418"/>
          </a:xfrm>
          <a:prstGeom prst="rect">
            <a:avLst/>
          </a:prstGeom>
        </p:spPr>
      </p:pic>
      <p:pic>
        <p:nvPicPr>
          <p:cNvPr id="26" name="Image 25" descr="Capture d’écran 2016-09-20 à 11.54.39.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787" y="8422829"/>
            <a:ext cx="599054" cy="683626"/>
          </a:xfrm>
          <a:prstGeom prst="rect">
            <a:avLst/>
          </a:prstGeom>
        </p:spPr>
      </p:pic>
      <p:pic>
        <p:nvPicPr>
          <p:cNvPr id="28" name="Image 27" descr="Capture d’écran 2016-09-20 à 11.54.25.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1675" y="6895310"/>
            <a:ext cx="643166" cy="687522"/>
          </a:xfrm>
          <a:prstGeom prst="rect">
            <a:avLst/>
          </a:prstGeom>
        </p:spPr>
      </p:pic>
      <p:pic>
        <p:nvPicPr>
          <p:cNvPr id="29" name="Image 28" descr="Capture d’écran 2016-09-22 à 10.08.0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519" y="4544236"/>
            <a:ext cx="521478" cy="557034"/>
          </a:xfrm>
          <a:prstGeom prst="rect">
            <a:avLst/>
          </a:prstGeom>
        </p:spPr>
      </p:pic>
      <p:pic>
        <p:nvPicPr>
          <p:cNvPr id="30" name="Image 29" descr="Capture d’écran 2016-10-07 à 10.56.2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966" y="3010199"/>
            <a:ext cx="738875" cy="591101"/>
          </a:xfrm>
          <a:prstGeom prst="rect">
            <a:avLst/>
          </a:prstGeom>
        </p:spPr>
      </p:pic>
      <p:pic>
        <p:nvPicPr>
          <p:cNvPr id="20" name="Image 19"/>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83868" y="167393"/>
            <a:ext cx="970941" cy="970941"/>
          </a:xfrm>
          <a:prstGeom prst="rect">
            <a:avLst/>
          </a:prstGeom>
        </p:spPr>
      </p:pic>
      <p:sp>
        <p:nvSpPr>
          <p:cNvPr id="23" name="Rectangle à coins arrondis 22"/>
          <p:cNvSpPr/>
          <p:nvPr/>
        </p:nvSpPr>
        <p:spPr>
          <a:xfrm>
            <a:off x="1336223" y="361130"/>
            <a:ext cx="5087726"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p:cNvSpPr txBox="1"/>
          <p:nvPr/>
        </p:nvSpPr>
        <p:spPr>
          <a:xfrm>
            <a:off x="1797443" y="499680"/>
            <a:ext cx="4522467" cy="369332"/>
          </a:xfrm>
          <a:prstGeom prst="rect">
            <a:avLst/>
          </a:prstGeom>
          <a:noFill/>
        </p:spPr>
        <p:txBody>
          <a:bodyPr wrap="square" rtlCol="0">
            <a:spAutoFit/>
          </a:bodyPr>
          <a:lstStyle/>
          <a:p>
            <a:r>
              <a:rPr lang="fr-FR" b="1" dirty="0">
                <a:solidFill>
                  <a:schemeClr val="bg1"/>
                </a:solidFill>
              </a:rPr>
              <a:t>SITA Maxx : Principales caractéristiques</a:t>
            </a:r>
          </a:p>
        </p:txBody>
      </p:sp>
      <p:pic>
        <p:nvPicPr>
          <p:cNvPr id="36" name="Image 35"/>
          <p:cNvPicPr>
            <a:picLocks noChangeAspect="1"/>
          </p:cNvPicPr>
          <p:nvPr/>
        </p:nvPicPr>
        <p:blipFill>
          <a:blip r:embed="rId13"/>
          <a:stretch>
            <a:fillRect/>
          </a:stretch>
        </p:blipFill>
        <p:spPr>
          <a:xfrm>
            <a:off x="6555645" y="170566"/>
            <a:ext cx="937220" cy="1031351"/>
          </a:xfrm>
          <a:prstGeom prst="rect">
            <a:avLst/>
          </a:prstGeom>
        </p:spPr>
      </p:pic>
      <p:sp>
        <p:nvSpPr>
          <p:cNvPr id="27" name="ZoneTexte 26"/>
          <p:cNvSpPr txBox="1"/>
          <p:nvPr/>
        </p:nvSpPr>
        <p:spPr>
          <a:xfrm>
            <a:off x="6663614" y="10108673"/>
            <a:ext cx="559769" cy="246221"/>
          </a:xfrm>
          <a:prstGeom prst="rect">
            <a:avLst/>
          </a:prstGeom>
          <a:noFill/>
        </p:spPr>
        <p:txBody>
          <a:bodyPr wrap="none" rtlCol="0">
            <a:spAutoFit/>
          </a:bodyPr>
          <a:lstStyle/>
          <a:p>
            <a:r>
              <a:rPr lang="fr-FR" sz="1000" dirty="0"/>
              <a:t>Page  4</a:t>
            </a:r>
          </a:p>
        </p:txBody>
      </p:sp>
    </p:spTree>
    <p:extLst>
      <p:ext uri="{BB962C8B-B14F-4D97-AF65-F5344CB8AC3E}">
        <p14:creationId xmlns:p14="http://schemas.microsoft.com/office/powerpoint/2010/main" val="118331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964540" y="1682085"/>
            <a:ext cx="6351915" cy="2547877"/>
          </a:xfrm>
          <a:prstGeom prst="rect">
            <a:avLst/>
          </a:prstGeom>
          <a:noFill/>
        </p:spPr>
        <p:txBody>
          <a:bodyPr wrap="square" rtlCol="0">
            <a:spAutoFit/>
          </a:bodyPr>
          <a:lstStyle/>
          <a:p>
            <a:r>
              <a:rPr lang="de-DE" sz="1023" b="1" dirty="0"/>
              <a:t>LES CARTOUCHES DE MEMBRANES UF SONT VISSEES ET SOUDEES POUR EVITER LES ALTERATIONS.</a:t>
            </a:r>
          </a:p>
          <a:p>
            <a:r>
              <a:rPr lang="en-US" sz="1023" dirty="0"/>
              <a:t>Premier de</a:t>
            </a:r>
            <a:r>
              <a:rPr lang="fr-FR" sz="1023" dirty="0"/>
              <a:t> son genre dans l'industrie, le logement de la membrane UF est vissé-soudé en utilisant la dernière technologie, ce qui garantit des joints permanents de haute qualité. La cartouche soudée empêche également la falsification et améliore la vie de la membrane.</a:t>
            </a:r>
            <a:endParaRPr lang="en-US" sz="1023" dirty="0"/>
          </a:p>
          <a:p>
            <a:endParaRPr lang="fr-FR" sz="818" dirty="0"/>
          </a:p>
          <a:p>
            <a:r>
              <a:rPr lang="de-DE" sz="1023" b="1" dirty="0"/>
              <a:t>DES RACCORDS DE QUALITE POUR EVITER LES FUITES</a:t>
            </a:r>
          </a:p>
          <a:p>
            <a:r>
              <a:rPr lang="fr-FR" sz="1023" dirty="0"/>
              <a:t>Tous les composants et raccords de la fontaine sont clipés pour empêcher les fuites et le gaspillage d’eau. Une protection additionnelle contre les fuites est obtenue par l’utilisation d’anneaux  en caoutchouc.</a:t>
            </a:r>
          </a:p>
          <a:p>
            <a:endParaRPr lang="fr-FR" sz="818" dirty="0"/>
          </a:p>
          <a:p>
            <a:r>
              <a:rPr lang="de-DE" sz="1023" b="1" dirty="0"/>
              <a:t>CONSTITUTION EN ABS ALIMENTAIRE, INCASSABLE.</a:t>
            </a:r>
          </a:p>
          <a:p>
            <a:r>
              <a:rPr lang="fr-FR" sz="1023" dirty="0"/>
              <a:t>La caractéristique incassable du plastique ABS assure une durée de vie plus longue de la fontaine. La classification de niveau alimentaire est une garantie qu’aucun produit chimique ne produit d’effets nuisibles dans l'eau purifiée.</a:t>
            </a:r>
            <a:r>
              <a:rPr lang="en-US" sz="1023" dirty="0"/>
              <a:t> </a:t>
            </a:r>
          </a:p>
          <a:p>
            <a:endParaRPr lang="en-US" sz="1023" dirty="0"/>
          </a:p>
          <a:p>
            <a:endParaRPr lang="en-US" sz="1023" dirty="0"/>
          </a:p>
          <a:p>
            <a:endParaRPr lang="en-US" sz="1023" dirty="0"/>
          </a:p>
          <a:p>
            <a:endParaRPr lang="en-US" sz="1023" dirty="0"/>
          </a:p>
        </p:txBody>
      </p:sp>
      <p:pic>
        <p:nvPicPr>
          <p:cNvPr id="17" name="Image 16" descr="Capture d’écran 2016-09-20 à 11.54.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03" y="1712397"/>
            <a:ext cx="621972" cy="678514"/>
          </a:xfrm>
          <a:prstGeom prst="rect">
            <a:avLst/>
          </a:prstGeom>
        </p:spPr>
      </p:pic>
      <p:pic>
        <p:nvPicPr>
          <p:cNvPr id="18" name="Image 17" descr="Capture d’écran 2016-09-20 à 11.54.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81" y="2351942"/>
            <a:ext cx="625033" cy="722930"/>
          </a:xfrm>
          <a:prstGeom prst="rect">
            <a:avLst/>
          </a:prstGeom>
        </p:spPr>
      </p:pic>
      <p:pic>
        <p:nvPicPr>
          <p:cNvPr id="19" name="Image 18" descr="Capture d’écran 2016-09-20 à 11.55.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96" y="3007918"/>
            <a:ext cx="590335" cy="578037"/>
          </a:xfrm>
          <a:prstGeom prst="rect">
            <a:avLst/>
          </a:prstGeom>
        </p:spPr>
      </p:pic>
      <p:sp>
        <p:nvSpPr>
          <p:cNvPr id="2" name="ZoneTexte 1"/>
          <p:cNvSpPr txBox="1"/>
          <p:nvPr/>
        </p:nvSpPr>
        <p:spPr>
          <a:xfrm>
            <a:off x="2905135" y="9362389"/>
            <a:ext cx="1992853" cy="847668"/>
          </a:xfrm>
          <a:prstGeom prst="rect">
            <a:avLst/>
          </a:prstGeom>
          <a:solidFill>
            <a:srgbClr val="17375E"/>
          </a:solidFill>
        </p:spPr>
        <p:txBody>
          <a:bodyPr wrap="none" rtlCol="0">
            <a:spAutoFit/>
          </a:bodyPr>
          <a:lstStyle/>
          <a:p>
            <a:pPr algn="ctr"/>
            <a:r>
              <a:rPr lang="fr-FR" sz="1227" dirty="0">
                <a:solidFill>
                  <a:srgbClr val="FFFFFF"/>
                </a:solidFill>
              </a:rPr>
              <a:t>Coswatech International</a:t>
            </a:r>
          </a:p>
          <a:p>
            <a:pPr algn="ctr"/>
            <a:r>
              <a:rPr lang="fr-FR" sz="1227" dirty="0">
                <a:solidFill>
                  <a:srgbClr val="FFFFFF"/>
                </a:solidFill>
              </a:rPr>
              <a:t>16, rue Denfert-Rochereau</a:t>
            </a:r>
          </a:p>
          <a:p>
            <a:pPr algn="ctr"/>
            <a:r>
              <a:rPr lang="fr-FR" sz="1227" dirty="0">
                <a:solidFill>
                  <a:srgbClr val="FFFFFF"/>
                </a:solidFill>
              </a:rPr>
              <a:t>33220 Sainte-Foy-La-Grande</a:t>
            </a:r>
          </a:p>
          <a:p>
            <a:pPr algn="ctr"/>
            <a:r>
              <a:rPr lang="fr-FR" sz="1227" dirty="0" err="1">
                <a:solidFill>
                  <a:srgbClr val="FFFFFF"/>
                </a:solidFill>
              </a:rPr>
              <a:t>www.coswatech.eu</a:t>
            </a:r>
            <a:endParaRPr lang="fr-FR" sz="1227" dirty="0">
              <a:solidFill>
                <a:srgbClr val="FFFFFF"/>
              </a:solidFill>
            </a:endParaRPr>
          </a:p>
        </p:txBody>
      </p:sp>
      <p:pic>
        <p:nvPicPr>
          <p:cNvPr id="3" name="Image 2"/>
          <p:cNvPicPr>
            <a:picLocks noChangeAspect="1"/>
          </p:cNvPicPr>
          <p:nvPr/>
        </p:nvPicPr>
        <p:blipFill>
          <a:blip r:embed="rId5"/>
          <a:stretch>
            <a:fillRect/>
          </a:stretch>
        </p:blipFill>
        <p:spPr>
          <a:xfrm>
            <a:off x="541865" y="4816888"/>
            <a:ext cx="6774590" cy="3314711"/>
          </a:xfrm>
          <a:prstGeom prst="rect">
            <a:avLst/>
          </a:prstGeom>
        </p:spPr>
      </p:pic>
      <p:pic>
        <p:nvPicPr>
          <p:cNvPr id="26" name="Image 2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3868" y="167393"/>
            <a:ext cx="970941" cy="970941"/>
          </a:xfrm>
          <a:prstGeom prst="rect">
            <a:avLst/>
          </a:prstGeom>
        </p:spPr>
      </p:pic>
      <p:sp>
        <p:nvSpPr>
          <p:cNvPr id="27" name="Rectangle à coins arrondis 26"/>
          <p:cNvSpPr/>
          <p:nvPr/>
        </p:nvSpPr>
        <p:spPr>
          <a:xfrm>
            <a:off x="1336223" y="361130"/>
            <a:ext cx="5087726"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9" name="Image 28"/>
          <p:cNvPicPr>
            <a:picLocks noChangeAspect="1"/>
          </p:cNvPicPr>
          <p:nvPr/>
        </p:nvPicPr>
        <p:blipFill>
          <a:blip r:embed="rId7"/>
          <a:stretch>
            <a:fillRect/>
          </a:stretch>
        </p:blipFill>
        <p:spPr>
          <a:xfrm>
            <a:off x="6605363" y="192782"/>
            <a:ext cx="937220" cy="1031351"/>
          </a:xfrm>
          <a:prstGeom prst="rect">
            <a:avLst/>
          </a:prstGeom>
        </p:spPr>
      </p:pic>
      <p:sp>
        <p:nvSpPr>
          <p:cNvPr id="13" name="ZoneTexte 12"/>
          <p:cNvSpPr txBox="1"/>
          <p:nvPr/>
        </p:nvSpPr>
        <p:spPr>
          <a:xfrm>
            <a:off x="552300" y="4154093"/>
            <a:ext cx="3395536" cy="369332"/>
          </a:xfrm>
          <a:prstGeom prst="rect">
            <a:avLst/>
          </a:prstGeom>
          <a:noFill/>
        </p:spPr>
        <p:txBody>
          <a:bodyPr wrap="square" rtlCol="0">
            <a:spAutoFit/>
          </a:bodyPr>
          <a:lstStyle/>
          <a:p>
            <a:r>
              <a:rPr lang="fr-FR" b="1" dirty="0">
                <a:solidFill>
                  <a:srgbClr val="FF0000"/>
                </a:solidFill>
              </a:rPr>
              <a:t>SPECIFICATIONS TECHNIQUES</a:t>
            </a:r>
          </a:p>
        </p:txBody>
      </p:sp>
      <p:sp>
        <p:nvSpPr>
          <p:cNvPr id="15" name="ZoneTexte 14"/>
          <p:cNvSpPr txBox="1"/>
          <p:nvPr/>
        </p:nvSpPr>
        <p:spPr>
          <a:xfrm>
            <a:off x="1866718" y="499680"/>
            <a:ext cx="4522467" cy="369332"/>
          </a:xfrm>
          <a:prstGeom prst="rect">
            <a:avLst/>
          </a:prstGeom>
          <a:noFill/>
        </p:spPr>
        <p:txBody>
          <a:bodyPr wrap="square" rtlCol="0">
            <a:spAutoFit/>
          </a:bodyPr>
          <a:lstStyle/>
          <a:p>
            <a:r>
              <a:rPr lang="fr-FR" b="1" dirty="0">
                <a:solidFill>
                  <a:schemeClr val="bg1"/>
                </a:solidFill>
              </a:rPr>
              <a:t>SITA Maxx : Principales caractéristiques</a:t>
            </a:r>
          </a:p>
        </p:txBody>
      </p:sp>
      <p:sp>
        <p:nvSpPr>
          <p:cNvPr id="21" name="ZoneTexte 20"/>
          <p:cNvSpPr txBox="1"/>
          <p:nvPr/>
        </p:nvSpPr>
        <p:spPr>
          <a:xfrm>
            <a:off x="6663614" y="10108673"/>
            <a:ext cx="530915" cy="400110"/>
          </a:xfrm>
          <a:prstGeom prst="rect">
            <a:avLst/>
          </a:prstGeom>
          <a:noFill/>
        </p:spPr>
        <p:txBody>
          <a:bodyPr wrap="none" rtlCol="0">
            <a:spAutoFit/>
          </a:bodyPr>
          <a:lstStyle/>
          <a:p>
            <a:r>
              <a:rPr lang="fr-FR" sz="1000" dirty="0"/>
              <a:t>Page 5</a:t>
            </a:r>
          </a:p>
          <a:p>
            <a:endParaRPr lang="fr-FR" sz="1000" dirty="0"/>
          </a:p>
        </p:txBody>
      </p:sp>
    </p:spTree>
    <p:extLst>
      <p:ext uri="{BB962C8B-B14F-4D97-AF65-F5344CB8AC3E}">
        <p14:creationId xmlns:p14="http://schemas.microsoft.com/office/powerpoint/2010/main" val="7909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3064" y="5399161"/>
            <a:ext cx="5648609" cy="1636699"/>
          </a:xfrm>
          <a:prstGeom prst="rect">
            <a:avLst/>
          </a:prstGeom>
        </p:spPr>
      </p:pic>
      <p:sp>
        <p:nvSpPr>
          <p:cNvPr id="8" name="ZoneTexte 7"/>
          <p:cNvSpPr txBox="1"/>
          <p:nvPr/>
        </p:nvSpPr>
        <p:spPr>
          <a:xfrm>
            <a:off x="421721" y="4048249"/>
            <a:ext cx="6322960" cy="1015663"/>
          </a:xfrm>
          <a:prstGeom prst="rect">
            <a:avLst/>
          </a:prstGeom>
          <a:noFill/>
        </p:spPr>
        <p:txBody>
          <a:bodyPr wrap="square" rtlCol="0">
            <a:spAutoFit/>
          </a:bodyPr>
          <a:lstStyle/>
          <a:p>
            <a:r>
              <a:rPr lang="fr-FR" sz="1000" dirty="0"/>
              <a:t>La lumière UV a la longueur d'ondes plus courte (l'énergie la plus haute) que la lumière visible. Elle est appelée ultra-violet parce qu’elle de situe juste au-delà de la lumière violette dans le spectre léger. Techniquement, les ultraviolets sont définis  comme étant une longueur d’ondes inférieure à 400 nanomètre.</a:t>
            </a:r>
          </a:p>
          <a:p>
            <a:r>
              <a:rPr lang="fr-FR" sz="1000" dirty="0"/>
              <a:t>Les rayons d’ultra violet, qui pénètrent dans les micro organismes  sont absorbés par l’ADN es éléments pathogènes dans l’eau. L’ADN est est altéré de façon à empêcher les éléments pathogènes de se reproduire et causer des infections. Le processus d’altération de l’ADN est appelé désactivation.</a:t>
            </a:r>
          </a:p>
        </p:txBody>
      </p:sp>
      <p:sp>
        <p:nvSpPr>
          <p:cNvPr id="9" name="ZoneTexte 8"/>
          <p:cNvSpPr txBox="1"/>
          <p:nvPr/>
        </p:nvSpPr>
        <p:spPr>
          <a:xfrm>
            <a:off x="2338117" y="540662"/>
            <a:ext cx="2490169" cy="307777"/>
          </a:xfrm>
          <a:prstGeom prst="rect">
            <a:avLst/>
          </a:prstGeom>
          <a:noFill/>
        </p:spPr>
        <p:txBody>
          <a:bodyPr wrap="none" rtlCol="0">
            <a:spAutoFit/>
          </a:bodyPr>
          <a:lstStyle/>
          <a:p>
            <a:r>
              <a:rPr lang="fr-FR" sz="1400" b="1" dirty="0">
                <a:solidFill>
                  <a:srgbClr val="FF0000"/>
                </a:solidFill>
              </a:rPr>
              <a:t>Le principe de l’osmose inverse</a:t>
            </a:r>
          </a:p>
        </p:txBody>
      </p:sp>
      <p:sp>
        <p:nvSpPr>
          <p:cNvPr id="5" name="ZoneTexte 4"/>
          <p:cNvSpPr txBox="1"/>
          <p:nvPr/>
        </p:nvSpPr>
        <p:spPr>
          <a:xfrm>
            <a:off x="454820" y="1855696"/>
            <a:ext cx="3032620" cy="1323439"/>
          </a:xfrm>
          <a:prstGeom prst="rect">
            <a:avLst/>
          </a:prstGeom>
          <a:noFill/>
        </p:spPr>
        <p:txBody>
          <a:bodyPr wrap="square" rtlCol="0">
            <a:spAutoFit/>
          </a:bodyPr>
          <a:lstStyle/>
          <a:p>
            <a:pPr algn="just"/>
            <a:r>
              <a:rPr lang="fr-FR" sz="1000" dirty="0">
                <a:cs typeface="Franklin Gothic Medium"/>
              </a:rPr>
              <a:t>La finesse des pores de la membrane Ultra Filtration  empêche les bactéries, les virus, les protozoaires, de la traverser.</a:t>
            </a:r>
          </a:p>
          <a:p>
            <a:pPr algn="just"/>
            <a:r>
              <a:rPr lang="fr-FR" sz="1000" dirty="0">
                <a:cs typeface="Franklin Gothic Medium"/>
              </a:rPr>
              <a:t>L’ultra filtration reste recommandée pour les eaux d’entrée ayant un TDS (Total des Solides Dissous ) inférieur à 500 ppm apporte 100% de protection et de tranquillité d’esprit. L’eau filtrée conserve cependant les minéraux essentiels à la croissance et à la santé.</a:t>
            </a:r>
            <a:endParaRPr lang="fr-FR" sz="1000" dirty="0"/>
          </a:p>
        </p:txBody>
      </p:sp>
      <p:sp>
        <p:nvSpPr>
          <p:cNvPr id="11" name="ZoneTexte 10"/>
          <p:cNvSpPr txBox="1"/>
          <p:nvPr/>
        </p:nvSpPr>
        <p:spPr>
          <a:xfrm>
            <a:off x="433214" y="1297130"/>
            <a:ext cx="2867965" cy="307777"/>
          </a:xfrm>
          <a:prstGeom prst="rect">
            <a:avLst/>
          </a:prstGeom>
          <a:noFill/>
        </p:spPr>
        <p:txBody>
          <a:bodyPr wrap="none" rtlCol="0">
            <a:spAutoFit/>
          </a:bodyPr>
          <a:lstStyle/>
          <a:p>
            <a:r>
              <a:rPr lang="fr-FR" sz="1400" b="1" dirty="0">
                <a:solidFill>
                  <a:srgbClr val="FF0000"/>
                </a:solidFill>
              </a:rPr>
              <a:t>La membrane d’Ultra Filtration  (UF)</a:t>
            </a:r>
          </a:p>
        </p:txBody>
      </p:sp>
      <p:pic>
        <p:nvPicPr>
          <p:cNvPr id="13" name="Imag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868" y="167393"/>
            <a:ext cx="970941" cy="970941"/>
          </a:xfrm>
          <a:prstGeom prst="rect">
            <a:avLst/>
          </a:prstGeom>
        </p:spPr>
      </p:pic>
      <p:sp>
        <p:nvSpPr>
          <p:cNvPr id="14" name="Rectangle à coins arrondis 13"/>
          <p:cNvSpPr/>
          <p:nvPr/>
        </p:nvSpPr>
        <p:spPr>
          <a:xfrm>
            <a:off x="1336223" y="361130"/>
            <a:ext cx="5087726" cy="488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2306570" y="418645"/>
            <a:ext cx="3670877" cy="369332"/>
          </a:xfrm>
          <a:prstGeom prst="rect">
            <a:avLst/>
          </a:prstGeom>
          <a:noFill/>
        </p:spPr>
        <p:txBody>
          <a:bodyPr wrap="none" rtlCol="0">
            <a:spAutoFit/>
          </a:bodyPr>
          <a:lstStyle/>
          <a:p>
            <a:r>
              <a:rPr lang="fr-FR" b="1" dirty="0">
                <a:solidFill>
                  <a:schemeClr val="bg1"/>
                </a:solidFill>
              </a:rPr>
              <a:t>Principes de Filtration et Purification</a:t>
            </a:r>
          </a:p>
        </p:txBody>
      </p:sp>
      <p:sp>
        <p:nvSpPr>
          <p:cNvPr id="18" name="ZoneTexte 17"/>
          <p:cNvSpPr txBox="1"/>
          <p:nvPr/>
        </p:nvSpPr>
        <p:spPr>
          <a:xfrm>
            <a:off x="452568" y="3529821"/>
            <a:ext cx="2379113" cy="307777"/>
          </a:xfrm>
          <a:prstGeom prst="rect">
            <a:avLst/>
          </a:prstGeom>
          <a:noFill/>
        </p:spPr>
        <p:txBody>
          <a:bodyPr wrap="none" rtlCol="0">
            <a:spAutoFit/>
          </a:bodyPr>
          <a:lstStyle/>
          <a:p>
            <a:r>
              <a:rPr lang="fr-FR" sz="1400" b="1" dirty="0">
                <a:solidFill>
                  <a:srgbClr val="FF0000"/>
                </a:solidFill>
              </a:rPr>
              <a:t>La lampe d’Ultra Violets  (UV)</a:t>
            </a:r>
          </a:p>
        </p:txBody>
      </p:sp>
      <p:pic>
        <p:nvPicPr>
          <p:cNvPr id="35" name="Image 3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53574" y="1418496"/>
            <a:ext cx="2699971" cy="1640013"/>
          </a:xfrm>
          <a:prstGeom prst="rect">
            <a:avLst/>
          </a:prstGeom>
        </p:spPr>
      </p:pic>
      <p:sp>
        <p:nvSpPr>
          <p:cNvPr id="20" name="ZoneTexte 19"/>
          <p:cNvSpPr txBox="1"/>
          <p:nvPr/>
        </p:nvSpPr>
        <p:spPr>
          <a:xfrm>
            <a:off x="6639643" y="10057746"/>
            <a:ext cx="530915" cy="246221"/>
          </a:xfrm>
          <a:prstGeom prst="rect">
            <a:avLst/>
          </a:prstGeom>
          <a:noFill/>
        </p:spPr>
        <p:txBody>
          <a:bodyPr wrap="none" rtlCol="0">
            <a:spAutoFit/>
          </a:bodyPr>
          <a:lstStyle/>
          <a:p>
            <a:r>
              <a:rPr lang="fr-FR" sz="1000" dirty="0"/>
              <a:t>Page 6</a:t>
            </a:r>
          </a:p>
        </p:txBody>
      </p:sp>
      <p:pic>
        <p:nvPicPr>
          <p:cNvPr id="21" name="Image 20"/>
          <p:cNvPicPr>
            <a:picLocks noChangeAspect="1"/>
          </p:cNvPicPr>
          <p:nvPr/>
        </p:nvPicPr>
        <p:blipFill>
          <a:blip r:embed="rId5"/>
          <a:stretch>
            <a:fillRect/>
          </a:stretch>
        </p:blipFill>
        <p:spPr>
          <a:xfrm>
            <a:off x="6605363" y="192782"/>
            <a:ext cx="937220" cy="1031351"/>
          </a:xfrm>
          <a:prstGeom prst="rect">
            <a:avLst/>
          </a:prstGeom>
        </p:spPr>
      </p:pic>
    </p:spTree>
    <p:extLst>
      <p:ext uri="{BB962C8B-B14F-4D97-AF65-F5344CB8AC3E}">
        <p14:creationId xmlns:p14="http://schemas.microsoft.com/office/powerpoint/2010/main" val="63657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2338117" y="540662"/>
            <a:ext cx="2716898" cy="307777"/>
          </a:xfrm>
          <a:prstGeom prst="rect">
            <a:avLst/>
          </a:prstGeom>
          <a:noFill/>
        </p:spPr>
        <p:txBody>
          <a:bodyPr wrap="none" rtlCol="0">
            <a:spAutoFit/>
          </a:bodyPr>
          <a:lstStyle/>
          <a:p>
            <a:r>
              <a:rPr lang="fr-FR" sz="1400" b="1" dirty="0">
                <a:solidFill>
                  <a:srgbClr val="FF0000"/>
                </a:solidFill>
              </a:rPr>
              <a:t>Diagramme de circulation de l’eau</a:t>
            </a:r>
          </a:p>
        </p:txBody>
      </p:sp>
      <p:pic>
        <p:nvPicPr>
          <p:cNvPr id="8" name="Imag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3868" y="167393"/>
            <a:ext cx="970941" cy="970941"/>
          </a:xfrm>
          <a:prstGeom prst="rect">
            <a:avLst/>
          </a:prstGeom>
        </p:spPr>
      </p:pic>
      <p:sp>
        <p:nvSpPr>
          <p:cNvPr id="9" name="Rectangle à coins arrondis 8"/>
          <p:cNvSpPr/>
          <p:nvPr/>
        </p:nvSpPr>
        <p:spPr>
          <a:xfrm>
            <a:off x="1336223" y="361130"/>
            <a:ext cx="5087726" cy="488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Diagrammes des circuits d’eau et d’électricté</a:t>
            </a:r>
          </a:p>
        </p:txBody>
      </p:sp>
      <p:sp>
        <p:nvSpPr>
          <p:cNvPr id="4" name="ZoneTexte 3"/>
          <p:cNvSpPr txBox="1"/>
          <p:nvPr/>
        </p:nvSpPr>
        <p:spPr>
          <a:xfrm>
            <a:off x="366085" y="1138334"/>
            <a:ext cx="2760756" cy="369332"/>
          </a:xfrm>
          <a:prstGeom prst="rect">
            <a:avLst/>
          </a:prstGeom>
          <a:noFill/>
        </p:spPr>
        <p:txBody>
          <a:bodyPr wrap="none" rtlCol="0">
            <a:spAutoFit/>
          </a:bodyPr>
          <a:lstStyle/>
          <a:p>
            <a:r>
              <a:rPr lang="fr-FR" dirty="0">
                <a:solidFill>
                  <a:srgbClr val="FF0000"/>
                </a:solidFill>
              </a:rPr>
              <a:t>Diagramme du circuit d’eau</a:t>
            </a:r>
          </a:p>
        </p:txBody>
      </p:sp>
      <p:sp>
        <p:nvSpPr>
          <p:cNvPr id="14" name="ZoneTexte 13"/>
          <p:cNvSpPr txBox="1"/>
          <p:nvPr/>
        </p:nvSpPr>
        <p:spPr>
          <a:xfrm>
            <a:off x="2201415" y="6888280"/>
            <a:ext cx="3200107" cy="369332"/>
          </a:xfrm>
          <a:prstGeom prst="rect">
            <a:avLst/>
          </a:prstGeom>
          <a:noFill/>
        </p:spPr>
        <p:txBody>
          <a:bodyPr wrap="none" rtlCol="0">
            <a:spAutoFit/>
          </a:bodyPr>
          <a:lstStyle/>
          <a:p>
            <a:r>
              <a:rPr lang="fr-FR" dirty="0">
                <a:solidFill>
                  <a:srgbClr val="FF0000"/>
                </a:solidFill>
              </a:rPr>
              <a:t>Diagramme du circuit électrique</a:t>
            </a:r>
          </a:p>
        </p:txBody>
      </p:sp>
      <p:sp>
        <p:nvSpPr>
          <p:cNvPr id="16" name="ZoneTexte 15"/>
          <p:cNvSpPr txBox="1"/>
          <p:nvPr/>
        </p:nvSpPr>
        <p:spPr>
          <a:xfrm>
            <a:off x="6663614" y="10108673"/>
            <a:ext cx="559769" cy="246221"/>
          </a:xfrm>
          <a:prstGeom prst="rect">
            <a:avLst/>
          </a:prstGeom>
          <a:noFill/>
        </p:spPr>
        <p:txBody>
          <a:bodyPr wrap="none" rtlCol="0">
            <a:spAutoFit/>
          </a:bodyPr>
          <a:lstStyle/>
          <a:p>
            <a:r>
              <a:rPr lang="fr-FR" sz="1000" dirty="0"/>
              <a:t>Page  7</a:t>
            </a:r>
          </a:p>
        </p:txBody>
      </p:sp>
      <p:pic>
        <p:nvPicPr>
          <p:cNvPr id="17" name="Image 16"/>
          <p:cNvPicPr>
            <a:picLocks noChangeAspect="1"/>
          </p:cNvPicPr>
          <p:nvPr/>
        </p:nvPicPr>
        <p:blipFill>
          <a:blip r:embed="rId3"/>
          <a:stretch>
            <a:fillRect/>
          </a:stretch>
        </p:blipFill>
        <p:spPr>
          <a:xfrm>
            <a:off x="6605363" y="192782"/>
            <a:ext cx="937220" cy="1031351"/>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3" y="1628983"/>
            <a:ext cx="3482782" cy="4501264"/>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908" y="7816909"/>
            <a:ext cx="4687614" cy="1897040"/>
          </a:xfrm>
          <a:prstGeom prst="rect">
            <a:avLst/>
          </a:prstGeom>
        </p:spPr>
      </p:pic>
      <p:pic>
        <p:nvPicPr>
          <p:cNvPr id="3" name="Image 2"/>
          <p:cNvPicPr>
            <a:picLocks noChangeAspect="1"/>
          </p:cNvPicPr>
          <p:nvPr/>
        </p:nvPicPr>
        <p:blipFill>
          <a:blip r:embed="rId6"/>
          <a:stretch>
            <a:fillRect/>
          </a:stretch>
        </p:blipFill>
        <p:spPr>
          <a:xfrm>
            <a:off x="4450016" y="2783839"/>
            <a:ext cx="2872582" cy="1256146"/>
          </a:xfrm>
          <a:prstGeom prst="rect">
            <a:avLst/>
          </a:prstGeom>
        </p:spPr>
      </p:pic>
      <p:pic>
        <p:nvPicPr>
          <p:cNvPr id="5" name="Image 4"/>
          <p:cNvPicPr>
            <a:picLocks noChangeAspect="1"/>
          </p:cNvPicPr>
          <p:nvPr/>
        </p:nvPicPr>
        <p:blipFill>
          <a:blip r:embed="rId7"/>
          <a:stretch>
            <a:fillRect/>
          </a:stretch>
        </p:blipFill>
        <p:spPr>
          <a:xfrm>
            <a:off x="4446476" y="7462416"/>
            <a:ext cx="2497022" cy="956486"/>
          </a:xfrm>
          <a:prstGeom prst="rect">
            <a:avLst/>
          </a:prstGeom>
        </p:spPr>
      </p:pic>
    </p:spTree>
    <p:extLst>
      <p:ext uri="{BB962C8B-B14F-4D97-AF65-F5344CB8AC3E}">
        <p14:creationId xmlns:p14="http://schemas.microsoft.com/office/powerpoint/2010/main" val="43794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19" y="1203268"/>
            <a:ext cx="6159500" cy="9093200"/>
          </a:xfrm>
          <a:prstGeom prst="rect">
            <a:avLst/>
          </a:prstGeom>
        </p:spPr>
      </p:pic>
      <p:sp>
        <p:nvSpPr>
          <p:cNvPr id="9" name="ZoneTexte 8"/>
          <p:cNvSpPr txBox="1"/>
          <p:nvPr/>
        </p:nvSpPr>
        <p:spPr>
          <a:xfrm>
            <a:off x="6429728" y="10257445"/>
            <a:ext cx="530915" cy="246221"/>
          </a:xfrm>
          <a:prstGeom prst="rect">
            <a:avLst/>
          </a:prstGeom>
          <a:noFill/>
        </p:spPr>
        <p:txBody>
          <a:bodyPr wrap="none" rtlCol="0">
            <a:spAutoFit/>
          </a:bodyPr>
          <a:lstStyle/>
          <a:p>
            <a:r>
              <a:rPr lang="fr-FR" sz="1000" dirty="0"/>
              <a:t>Page 8</a:t>
            </a:r>
          </a:p>
        </p:txBody>
      </p:sp>
      <p:sp>
        <p:nvSpPr>
          <p:cNvPr id="3" name="ZoneTexte 2"/>
          <p:cNvSpPr txBox="1"/>
          <p:nvPr/>
        </p:nvSpPr>
        <p:spPr>
          <a:xfrm>
            <a:off x="763224" y="2581675"/>
            <a:ext cx="1791929" cy="553998"/>
          </a:xfrm>
          <a:prstGeom prst="rect">
            <a:avLst/>
          </a:prstGeom>
          <a:solidFill>
            <a:schemeClr val="accent5">
              <a:lumMod val="20000"/>
              <a:lumOff val="80000"/>
            </a:schemeClr>
          </a:solidFill>
        </p:spPr>
        <p:txBody>
          <a:bodyPr wrap="square" rtlCol="0">
            <a:spAutoFit/>
          </a:bodyPr>
          <a:lstStyle/>
          <a:p>
            <a:r>
              <a:rPr lang="fr-FR" sz="1000" dirty="0"/>
              <a:t>Evitez l’exposition de la fontaine au soleil ou  l’installation dans son champ</a:t>
            </a:r>
          </a:p>
        </p:txBody>
      </p:sp>
      <p:sp>
        <p:nvSpPr>
          <p:cNvPr id="10" name="ZoneTexte 9"/>
          <p:cNvSpPr txBox="1"/>
          <p:nvPr/>
        </p:nvSpPr>
        <p:spPr>
          <a:xfrm>
            <a:off x="3829869" y="2599641"/>
            <a:ext cx="1956619" cy="553998"/>
          </a:xfrm>
          <a:prstGeom prst="rect">
            <a:avLst/>
          </a:prstGeom>
          <a:solidFill>
            <a:schemeClr val="accent5">
              <a:lumMod val="20000"/>
              <a:lumOff val="80000"/>
            </a:schemeClr>
          </a:solidFill>
        </p:spPr>
        <p:txBody>
          <a:bodyPr wrap="square" rtlCol="0">
            <a:spAutoFit/>
          </a:bodyPr>
          <a:lstStyle/>
          <a:p>
            <a:r>
              <a:rPr lang="fr-FR" sz="1000" dirty="0"/>
              <a:t>Assurez-vous que la température de l’eau entrant dans la fontaine est entre 10°c-40°c</a:t>
            </a:r>
          </a:p>
        </p:txBody>
      </p:sp>
      <p:sp>
        <p:nvSpPr>
          <p:cNvPr id="12" name="ZoneTexte 11"/>
          <p:cNvSpPr txBox="1"/>
          <p:nvPr/>
        </p:nvSpPr>
        <p:spPr>
          <a:xfrm>
            <a:off x="3843121" y="4926340"/>
            <a:ext cx="1956619" cy="553998"/>
          </a:xfrm>
          <a:prstGeom prst="rect">
            <a:avLst/>
          </a:prstGeom>
          <a:solidFill>
            <a:schemeClr val="accent5">
              <a:lumMod val="20000"/>
              <a:lumOff val="80000"/>
            </a:schemeClr>
          </a:solidFill>
        </p:spPr>
        <p:txBody>
          <a:bodyPr wrap="square" rtlCol="0">
            <a:spAutoFit/>
          </a:bodyPr>
          <a:lstStyle/>
          <a:p>
            <a:r>
              <a:rPr lang="fr-FR" sz="1000" dirty="0"/>
              <a:t>La distance entre la source d’eau et la fontaine ne doit pas excéder 3m.</a:t>
            </a:r>
          </a:p>
        </p:txBody>
      </p:sp>
      <p:sp>
        <p:nvSpPr>
          <p:cNvPr id="13" name="ZoneTexte 12"/>
          <p:cNvSpPr txBox="1"/>
          <p:nvPr/>
        </p:nvSpPr>
        <p:spPr>
          <a:xfrm>
            <a:off x="761125" y="5002632"/>
            <a:ext cx="1816509" cy="400110"/>
          </a:xfrm>
          <a:prstGeom prst="rect">
            <a:avLst/>
          </a:prstGeom>
          <a:solidFill>
            <a:schemeClr val="accent5">
              <a:lumMod val="20000"/>
              <a:lumOff val="80000"/>
            </a:schemeClr>
          </a:solidFill>
        </p:spPr>
        <p:txBody>
          <a:bodyPr wrap="square" rtlCol="0">
            <a:spAutoFit/>
          </a:bodyPr>
          <a:lstStyle/>
          <a:p>
            <a:r>
              <a:rPr lang="fr-FR" sz="1000" dirty="0"/>
              <a:t>Evitez de tordre ou bloquer les tuyaux d’arrivée et sortie d’eau</a:t>
            </a:r>
          </a:p>
        </p:txBody>
      </p:sp>
      <p:sp>
        <p:nvSpPr>
          <p:cNvPr id="15" name="ZoneTexte 14"/>
          <p:cNvSpPr txBox="1"/>
          <p:nvPr/>
        </p:nvSpPr>
        <p:spPr>
          <a:xfrm>
            <a:off x="784122" y="7330357"/>
            <a:ext cx="2981632" cy="553998"/>
          </a:xfrm>
          <a:prstGeom prst="rect">
            <a:avLst/>
          </a:prstGeom>
          <a:solidFill>
            <a:schemeClr val="accent5">
              <a:lumMod val="20000"/>
              <a:lumOff val="80000"/>
            </a:schemeClr>
          </a:solidFill>
        </p:spPr>
        <p:txBody>
          <a:bodyPr wrap="square" rtlCol="0">
            <a:spAutoFit/>
          </a:bodyPr>
          <a:lstStyle/>
          <a:p>
            <a:r>
              <a:rPr lang="fr-FR" sz="1000" dirty="0"/>
              <a:t>Si vous n’utilisez pas votre fontaine plus de deux jours, il est préférable de couper l’alimentation électrique et de drainer le réservoir d’eau</a:t>
            </a:r>
          </a:p>
        </p:txBody>
      </p:sp>
      <p:sp>
        <p:nvSpPr>
          <p:cNvPr id="16" name="ZoneTexte 15"/>
          <p:cNvSpPr txBox="1"/>
          <p:nvPr/>
        </p:nvSpPr>
        <p:spPr>
          <a:xfrm>
            <a:off x="3950416" y="7435465"/>
            <a:ext cx="2710945" cy="400110"/>
          </a:xfrm>
          <a:prstGeom prst="rect">
            <a:avLst/>
          </a:prstGeom>
          <a:solidFill>
            <a:schemeClr val="accent5">
              <a:lumMod val="20000"/>
              <a:lumOff val="80000"/>
            </a:schemeClr>
          </a:solidFill>
        </p:spPr>
        <p:txBody>
          <a:bodyPr wrap="square" rtlCol="0">
            <a:spAutoFit/>
          </a:bodyPr>
          <a:lstStyle/>
          <a:p>
            <a:r>
              <a:rPr lang="fr-FR" sz="1000" dirty="0"/>
              <a:t>Pour garder le réservoir d’eau propre, retirez le et nettoyez le   tous les 15 jours</a:t>
            </a:r>
          </a:p>
        </p:txBody>
      </p:sp>
      <p:sp>
        <p:nvSpPr>
          <p:cNvPr id="17" name="ZoneTexte 16"/>
          <p:cNvSpPr txBox="1"/>
          <p:nvPr/>
        </p:nvSpPr>
        <p:spPr>
          <a:xfrm>
            <a:off x="3829870" y="9650137"/>
            <a:ext cx="3001090" cy="400110"/>
          </a:xfrm>
          <a:prstGeom prst="rect">
            <a:avLst/>
          </a:prstGeom>
          <a:solidFill>
            <a:schemeClr val="accent5">
              <a:lumMod val="20000"/>
              <a:lumOff val="80000"/>
            </a:schemeClr>
          </a:solidFill>
          <a:ln>
            <a:noFill/>
          </a:ln>
        </p:spPr>
        <p:txBody>
          <a:bodyPr wrap="square" rtlCol="0">
            <a:spAutoFit/>
          </a:bodyPr>
          <a:lstStyle/>
          <a:p>
            <a:r>
              <a:rPr lang="fr-FR" sz="1000" dirty="0"/>
              <a:t>N’essayez pas d’intervenir vous-même sur la fontaine, appelez le service de maintenance en cas de problème</a:t>
            </a:r>
          </a:p>
        </p:txBody>
      </p:sp>
      <p:sp>
        <p:nvSpPr>
          <p:cNvPr id="18" name="ZoneTexte 17"/>
          <p:cNvSpPr txBox="1"/>
          <p:nvPr/>
        </p:nvSpPr>
        <p:spPr>
          <a:xfrm>
            <a:off x="788424" y="9670572"/>
            <a:ext cx="2855870" cy="400110"/>
          </a:xfrm>
          <a:prstGeom prst="rect">
            <a:avLst/>
          </a:prstGeom>
          <a:solidFill>
            <a:schemeClr val="accent5">
              <a:lumMod val="20000"/>
              <a:lumOff val="80000"/>
            </a:schemeClr>
          </a:solidFill>
          <a:ln>
            <a:noFill/>
          </a:ln>
        </p:spPr>
        <p:txBody>
          <a:bodyPr wrap="square" rtlCol="0">
            <a:spAutoFit/>
          </a:bodyPr>
          <a:lstStyle/>
          <a:p>
            <a:r>
              <a:rPr lang="fr-FR" sz="1000" dirty="0"/>
              <a:t>Utilisez les composants d’origine kent pour une efficacité maximale</a:t>
            </a:r>
          </a:p>
        </p:txBody>
      </p:sp>
      <p:sp>
        <p:nvSpPr>
          <p:cNvPr id="20" name="Rectangle à coins arrondis 19"/>
          <p:cNvSpPr/>
          <p:nvPr/>
        </p:nvSpPr>
        <p:spPr>
          <a:xfrm>
            <a:off x="1336223" y="434870"/>
            <a:ext cx="5087726" cy="488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2464313" y="492385"/>
            <a:ext cx="3242683" cy="369332"/>
          </a:xfrm>
          <a:prstGeom prst="rect">
            <a:avLst/>
          </a:prstGeom>
          <a:noFill/>
        </p:spPr>
        <p:txBody>
          <a:bodyPr wrap="none" rtlCol="0">
            <a:spAutoFit/>
          </a:bodyPr>
          <a:lstStyle/>
          <a:p>
            <a:r>
              <a:rPr lang="fr-FR" b="1" dirty="0">
                <a:solidFill>
                  <a:schemeClr val="bg1"/>
                </a:solidFill>
              </a:rPr>
              <a:t>Recommandations importantes</a:t>
            </a:r>
          </a:p>
        </p:txBody>
      </p:sp>
      <p:pic>
        <p:nvPicPr>
          <p:cNvPr id="19" name="Image 1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8373" y="237117"/>
            <a:ext cx="970941" cy="970941"/>
          </a:xfrm>
          <a:prstGeom prst="rect">
            <a:avLst/>
          </a:prstGeom>
        </p:spPr>
      </p:pic>
      <p:pic>
        <p:nvPicPr>
          <p:cNvPr id="23" name="Image 22"/>
          <p:cNvPicPr>
            <a:picLocks noChangeAspect="1"/>
          </p:cNvPicPr>
          <p:nvPr/>
        </p:nvPicPr>
        <p:blipFill>
          <a:blip r:embed="rId5"/>
          <a:stretch>
            <a:fillRect/>
          </a:stretch>
        </p:blipFill>
        <p:spPr>
          <a:xfrm>
            <a:off x="6605363" y="192782"/>
            <a:ext cx="937220" cy="1031351"/>
          </a:xfrm>
          <a:prstGeom prst="rect">
            <a:avLst/>
          </a:prstGeom>
        </p:spPr>
      </p:pic>
    </p:spTree>
    <p:extLst>
      <p:ext uri="{BB962C8B-B14F-4D97-AF65-F5344CB8AC3E}">
        <p14:creationId xmlns:p14="http://schemas.microsoft.com/office/powerpoint/2010/main" val="113355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150" y="3126730"/>
            <a:ext cx="2395609" cy="2648666"/>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558" y="6393564"/>
            <a:ext cx="1203613" cy="114108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0690" y="196520"/>
            <a:ext cx="970941" cy="970941"/>
          </a:xfrm>
          <a:prstGeom prst="rect">
            <a:avLst/>
          </a:prstGeom>
        </p:spPr>
      </p:pic>
      <p:sp>
        <p:nvSpPr>
          <p:cNvPr id="7" name="Rectangle à coins arrondis 6"/>
          <p:cNvSpPr/>
          <p:nvPr/>
        </p:nvSpPr>
        <p:spPr>
          <a:xfrm>
            <a:off x="1486159" y="365859"/>
            <a:ext cx="5087726" cy="488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2680647" y="418645"/>
            <a:ext cx="2467022" cy="369332"/>
          </a:xfrm>
          <a:prstGeom prst="rect">
            <a:avLst/>
          </a:prstGeom>
          <a:noFill/>
        </p:spPr>
        <p:txBody>
          <a:bodyPr wrap="none" rtlCol="0">
            <a:spAutoFit/>
          </a:bodyPr>
          <a:lstStyle/>
          <a:p>
            <a:r>
              <a:rPr lang="fr-FR" b="1" dirty="0">
                <a:solidFill>
                  <a:schemeClr val="bg1"/>
                </a:solidFill>
              </a:rPr>
              <a:t>Procédure d’installation</a:t>
            </a:r>
          </a:p>
        </p:txBody>
      </p:sp>
      <p:pic>
        <p:nvPicPr>
          <p:cNvPr id="9" name="Image 8"/>
          <p:cNvPicPr>
            <a:picLocks noChangeAspect="1"/>
          </p:cNvPicPr>
          <p:nvPr/>
        </p:nvPicPr>
        <p:blipFill>
          <a:blip r:embed="rId5"/>
          <a:stretch>
            <a:fillRect/>
          </a:stretch>
        </p:blipFill>
        <p:spPr>
          <a:xfrm>
            <a:off x="6605363" y="192782"/>
            <a:ext cx="937220" cy="1031351"/>
          </a:xfrm>
          <a:prstGeom prst="rect">
            <a:avLst/>
          </a:prstGeom>
        </p:spPr>
      </p:pic>
      <p:sp>
        <p:nvSpPr>
          <p:cNvPr id="11" name="ZoneTexte 10"/>
          <p:cNvSpPr txBox="1"/>
          <p:nvPr/>
        </p:nvSpPr>
        <p:spPr>
          <a:xfrm>
            <a:off x="1409751" y="1075901"/>
            <a:ext cx="4872937" cy="276999"/>
          </a:xfrm>
          <a:prstGeom prst="rect">
            <a:avLst/>
          </a:prstGeom>
          <a:noFill/>
        </p:spPr>
        <p:txBody>
          <a:bodyPr wrap="none" rtlCol="0">
            <a:spAutoFit/>
          </a:bodyPr>
          <a:lstStyle/>
          <a:p>
            <a:r>
              <a:rPr lang="en-GB" sz="1200" dirty="0"/>
              <a:t>La </a:t>
            </a:r>
            <a:r>
              <a:rPr lang="en-GB" sz="1200" b="1" dirty="0"/>
              <a:t>SITA Maxx </a:t>
            </a:r>
            <a:r>
              <a:rPr lang="en-GB" sz="1200" dirty="0"/>
              <a:t>est une fontaine murale (mais aussi à poser) facile à installer </a:t>
            </a:r>
          </a:p>
        </p:txBody>
      </p:sp>
      <p:sp>
        <p:nvSpPr>
          <p:cNvPr id="12" name="Rectangle 11"/>
          <p:cNvSpPr/>
          <p:nvPr/>
        </p:nvSpPr>
        <p:spPr>
          <a:xfrm>
            <a:off x="1341631" y="1404882"/>
            <a:ext cx="5376782" cy="1692771"/>
          </a:xfrm>
          <a:prstGeom prst="rect">
            <a:avLst/>
          </a:prstGeom>
        </p:spPr>
        <p:txBody>
          <a:bodyPr wrap="square">
            <a:spAutoFit/>
          </a:bodyPr>
          <a:lstStyle/>
          <a:p>
            <a:r>
              <a:rPr lang="fr-FR" sz="1400" b="1" dirty="0"/>
              <a:t>Recommandations pour préparer l’installation :  </a:t>
            </a:r>
          </a:p>
          <a:p>
            <a:endParaRPr lang="fr-FR" sz="1000" b="1" dirty="0"/>
          </a:p>
          <a:p>
            <a:pPr marL="171450" indent="-171450">
              <a:buFont typeface="Wingdings" charset="2"/>
              <a:buChar char="q"/>
            </a:pPr>
            <a:r>
              <a:rPr lang="fr-FR" sz="1000" dirty="0"/>
              <a:t>Prise d’alimentation 220 +- 10V, 50 Hz à moins de 3m de la fontaine.</a:t>
            </a:r>
          </a:p>
          <a:p>
            <a:pPr marL="171450" indent="-171450">
              <a:buFont typeface="Wingdings" charset="2"/>
              <a:buChar char="q"/>
            </a:pPr>
            <a:r>
              <a:rPr lang="fr-FR" sz="1000" dirty="0"/>
              <a:t>Approvisionnement en eau par un tuyau de 1,25cm  de diamètre à moins de 3m de la fontaine</a:t>
            </a:r>
          </a:p>
          <a:p>
            <a:pPr marL="171450" indent="-171450">
              <a:buFont typeface="Wingdings" charset="2"/>
              <a:buChar char="q"/>
            </a:pPr>
            <a:r>
              <a:rPr lang="fr-FR" sz="1000" dirty="0"/>
              <a:t>Un espace libre correspondant aux dimensions de la fontaine</a:t>
            </a:r>
          </a:p>
          <a:p>
            <a:pPr marL="171450" indent="-171450">
              <a:buFont typeface="Wingdings" charset="2"/>
              <a:buChar char="q"/>
            </a:pPr>
            <a:r>
              <a:rPr lang="fr-FR" sz="1000" dirty="0"/>
              <a:t>Surface murale (avec deux attaches) ou table plates pour installer  et supporter la machine</a:t>
            </a:r>
          </a:p>
          <a:p>
            <a:pPr marL="171450" indent="-171450">
              <a:buFont typeface="Wingdings" charset="2"/>
              <a:buChar char="q"/>
            </a:pPr>
            <a:r>
              <a:rPr lang="fr-FR" sz="1000" dirty="0"/>
              <a:t>La fontaine doit être installée en conformité avec les régulations locales.</a:t>
            </a:r>
          </a:p>
          <a:p>
            <a:endParaRPr lang="fr-FR" sz="1000" b="1" dirty="0"/>
          </a:p>
          <a:p>
            <a:r>
              <a:rPr lang="fr-FR" sz="1000" b="1" dirty="0"/>
              <a:t>Instructions spécifiques :</a:t>
            </a:r>
          </a:p>
          <a:p>
            <a:endParaRPr lang="fr-FR" sz="1000" b="1" dirty="0"/>
          </a:p>
        </p:txBody>
      </p:sp>
      <p:sp>
        <p:nvSpPr>
          <p:cNvPr id="13" name="ZoneTexte 12"/>
          <p:cNvSpPr txBox="1"/>
          <p:nvPr/>
        </p:nvSpPr>
        <p:spPr>
          <a:xfrm>
            <a:off x="1367021" y="3088417"/>
            <a:ext cx="3356213" cy="2585323"/>
          </a:xfrm>
          <a:prstGeom prst="rect">
            <a:avLst/>
          </a:prstGeom>
          <a:noFill/>
        </p:spPr>
        <p:txBody>
          <a:bodyPr wrap="square" rtlCol="0">
            <a:spAutoFit/>
          </a:bodyPr>
          <a:lstStyle/>
          <a:p>
            <a:r>
              <a:rPr lang="fr-FR" sz="1200" dirty="0"/>
              <a:t>1</a:t>
            </a:r>
            <a:r>
              <a:rPr lang="fr-FR" sz="1000" dirty="0"/>
              <a:t>. Coller l'autocollant indicateur d’installation central sur le mur à 1m / 1m20 du comptoir s pour votre commodité. </a:t>
            </a:r>
          </a:p>
          <a:p>
            <a:r>
              <a:rPr lang="fr-FR" sz="1000" dirty="0"/>
              <a:t>2. Assurez vous que l'autocollant est collé bien droit sur le mur, forer ensuite les trous selon l'espace fourni sur l'autocollant. </a:t>
            </a:r>
          </a:p>
          <a:p>
            <a:r>
              <a:rPr lang="fr-FR" sz="1000" dirty="0"/>
              <a:t>3. Ensuite insérez les chevilles avec l'aide d'un marteau. </a:t>
            </a:r>
          </a:p>
          <a:p>
            <a:r>
              <a:rPr lang="fr-FR" sz="1000" dirty="0"/>
              <a:t>4. Visser  les deux vis de 10X50 vis auto portantes avec une distance horizontale de 192 mm.</a:t>
            </a:r>
          </a:p>
          <a:p>
            <a:r>
              <a:rPr lang="fr-FR" sz="1000" dirty="0"/>
              <a:t>5. Accrochez soigneusement la fontaine  sur le mur avec les encoches de la partie arrière de la fontaine. </a:t>
            </a:r>
          </a:p>
          <a:p>
            <a:r>
              <a:rPr lang="fr-FR" sz="1000" b="1" dirty="0"/>
              <a:t>Note: </a:t>
            </a:r>
            <a:r>
              <a:rPr lang="fr-FR" sz="1000" dirty="0"/>
              <a:t>La surface murale doit être plate et les vis correctement placées pour ne pas endommager la fontaine</a:t>
            </a:r>
            <a:r>
              <a:rPr lang="fr-FR" sz="1000" b="1" dirty="0"/>
              <a:t>.</a:t>
            </a:r>
            <a:endParaRPr lang="fr-FR" sz="1000" dirty="0"/>
          </a:p>
          <a:p>
            <a:r>
              <a:rPr lang="fr-FR" sz="1000" b="1" dirty="0"/>
              <a:t>Note: </a:t>
            </a:r>
            <a:r>
              <a:rPr lang="fr-FR" sz="1000" dirty="0"/>
              <a:t>Ne pas installer la fontaine trop prés d’une source de chaleur ou de lumière</a:t>
            </a:r>
          </a:p>
          <a:p>
            <a:endParaRPr lang="fr-FR" sz="1000" dirty="0"/>
          </a:p>
          <a:p>
            <a:endParaRPr lang="fr-FR" sz="1000" dirty="0"/>
          </a:p>
        </p:txBody>
      </p:sp>
      <p:pic>
        <p:nvPicPr>
          <p:cNvPr id="14" name="Imag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66705" y="6964108"/>
            <a:ext cx="2289754" cy="1183907"/>
          </a:xfrm>
          <a:prstGeom prst="rect">
            <a:avLst/>
          </a:prstGeom>
        </p:spPr>
      </p:pic>
      <p:pic>
        <p:nvPicPr>
          <p:cNvPr id="16" name="Image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07575" y="7703162"/>
            <a:ext cx="2300026" cy="1360749"/>
          </a:xfrm>
          <a:prstGeom prst="rect">
            <a:avLst/>
          </a:prstGeom>
        </p:spPr>
      </p:pic>
      <p:sp>
        <p:nvSpPr>
          <p:cNvPr id="17" name="ZoneTexte 16"/>
          <p:cNvSpPr txBox="1"/>
          <p:nvPr/>
        </p:nvSpPr>
        <p:spPr>
          <a:xfrm>
            <a:off x="1378787" y="5754236"/>
            <a:ext cx="5789967" cy="1323439"/>
          </a:xfrm>
          <a:prstGeom prst="rect">
            <a:avLst/>
          </a:prstGeom>
          <a:noFill/>
        </p:spPr>
        <p:txBody>
          <a:bodyPr wrap="square" rtlCol="0">
            <a:spAutoFit/>
          </a:bodyPr>
          <a:lstStyle/>
          <a:p>
            <a:r>
              <a:rPr lang="fr-FR" sz="1400" dirty="0">
                <a:solidFill>
                  <a:srgbClr val="FF0000"/>
                </a:solidFill>
              </a:rPr>
              <a:t>Il y a 3 façons de relier la fontaine eu réseau d’eau public :</a:t>
            </a:r>
          </a:p>
          <a:p>
            <a:endParaRPr lang="fr-FR" sz="1400" dirty="0">
              <a:solidFill>
                <a:srgbClr val="FF0000"/>
              </a:solidFill>
            </a:endParaRPr>
          </a:p>
          <a:p>
            <a:pPr marL="228600" indent="-228600">
              <a:buAutoNum type="arabicPeriod"/>
            </a:pPr>
            <a:r>
              <a:rPr lang="fr-FR" sz="1200" b="1" dirty="0"/>
              <a:t>Relier la fontaine au robinet de l’évier</a:t>
            </a:r>
          </a:p>
          <a:p>
            <a:pPr marL="228600" indent="-228600">
              <a:buAutoNum type="arabicPeriod"/>
            </a:pPr>
            <a:endParaRPr lang="fr-FR" sz="1000" dirty="0"/>
          </a:p>
          <a:p>
            <a:pPr marL="228600" indent="-228600">
              <a:buAutoNum type="arabicPeriod"/>
            </a:pPr>
            <a:endParaRPr lang="fr-FR" sz="1000" dirty="0"/>
          </a:p>
          <a:p>
            <a:pPr marL="228600" indent="-228600">
              <a:buAutoNum type="arabicPeriod"/>
            </a:pPr>
            <a:endParaRPr lang="fr-FR" sz="1000" dirty="0"/>
          </a:p>
          <a:p>
            <a:pPr marL="228600" indent="-228600">
              <a:buAutoNum type="arabicPeriod"/>
            </a:pPr>
            <a:endParaRPr lang="fr-FR" sz="1000" dirty="0"/>
          </a:p>
        </p:txBody>
      </p:sp>
      <p:sp>
        <p:nvSpPr>
          <p:cNvPr id="18" name="Ellipse 17"/>
          <p:cNvSpPr/>
          <p:nvPr/>
        </p:nvSpPr>
        <p:spPr>
          <a:xfrm>
            <a:off x="2416372" y="6964108"/>
            <a:ext cx="1010653" cy="9740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p:cNvSpPr txBox="1"/>
          <p:nvPr/>
        </p:nvSpPr>
        <p:spPr>
          <a:xfrm>
            <a:off x="1409751" y="9080888"/>
            <a:ext cx="5397850" cy="553998"/>
          </a:xfrm>
          <a:prstGeom prst="rect">
            <a:avLst/>
          </a:prstGeom>
          <a:noFill/>
        </p:spPr>
        <p:txBody>
          <a:bodyPr wrap="square" rtlCol="0">
            <a:spAutoFit/>
          </a:bodyPr>
          <a:lstStyle/>
          <a:p>
            <a:r>
              <a:rPr lang="fr-FR" sz="1000" dirty="0"/>
              <a:t>Les éléments désignés ci-dessus sont livrés d’origine avec la fontaine. Ils s’installent entre le robinet et le tuyau d’arrivée d’eau avec une dérivation qui, avec le tuyau blanc livré  va se connecter sur la fontaine au niveau arrivée d’eau (water in). </a:t>
            </a:r>
          </a:p>
        </p:txBody>
      </p:sp>
      <p:sp>
        <p:nvSpPr>
          <p:cNvPr id="21" name="ZoneTexte 20"/>
          <p:cNvSpPr txBox="1"/>
          <p:nvPr/>
        </p:nvSpPr>
        <p:spPr>
          <a:xfrm>
            <a:off x="6663614" y="10108673"/>
            <a:ext cx="530915" cy="400110"/>
          </a:xfrm>
          <a:prstGeom prst="rect">
            <a:avLst/>
          </a:prstGeom>
          <a:noFill/>
        </p:spPr>
        <p:txBody>
          <a:bodyPr wrap="none" rtlCol="0">
            <a:spAutoFit/>
          </a:bodyPr>
          <a:lstStyle/>
          <a:p>
            <a:r>
              <a:rPr lang="fr-FR" sz="1000" dirty="0"/>
              <a:t>Page 9</a:t>
            </a:r>
          </a:p>
          <a:p>
            <a:r>
              <a:rPr lang="fr-FR" sz="1000" dirty="0"/>
              <a:t> </a:t>
            </a:r>
          </a:p>
        </p:txBody>
      </p:sp>
    </p:spTree>
    <p:extLst>
      <p:ext uri="{BB962C8B-B14F-4D97-AF65-F5344CB8AC3E}">
        <p14:creationId xmlns:p14="http://schemas.microsoft.com/office/powerpoint/2010/main" val="8608698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6936</TotalTime>
  <Words>3419</Words>
  <Application>Microsoft Macintosh PowerPoint</Application>
  <PresentationFormat>Personnalisé</PresentationFormat>
  <Paragraphs>277</Paragraphs>
  <Slides>13</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Apple Chancery</vt:lpstr>
      <vt:lpstr>Arial</vt:lpstr>
      <vt:lpstr>Calibri</vt:lpstr>
      <vt:lpstr>Calibri Light</vt:lpstr>
      <vt:lpstr>Devanagari Sangam MN</vt:lpstr>
      <vt:lpstr>Franklin Gothic Medium</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serge broch</dc:creator>
  <cp:lastModifiedBy>Microsoft Office User</cp:lastModifiedBy>
  <cp:revision>227</cp:revision>
  <cp:lastPrinted>2016-12-29T07:40:06Z</cp:lastPrinted>
  <dcterms:created xsi:type="dcterms:W3CDTF">2016-12-20T15:50:04Z</dcterms:created>
  <dcterms:modified xsi:type="dcterms:W3CDTF">2023-10-13T15:49:53Z</dcterms:modified>
</cp:coreProperties>
</file>